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Economic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20" Type="http://schemas.openxmlformats.org/officeDocument/2006/relationships/slide" Target="slides/slide15.xml"/><Relationship Id="rId42" Type="http://schemas.openxmlformats.org/officeDocument/2006/relationships/font" Target="fonts/Economica-italic.fntdata"/><Relationship Id="rId41" Type="http://schemas.openxmlformats.org/officeDocument/2006/relationships/font" Target="fonts/Economica-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Economica-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9ee4132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9ee4132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9ee41321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9ee41321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9ee41321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9ee41321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9ee41321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9ee41321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9ee4132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9ee4132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9ee41321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9ee41321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493317520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493317520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9ee41321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9ee41321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9ee41321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9ee41321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9ee41321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9ee41321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eb0b11e4537710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eb0b11e4537710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9ee413215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9ee413215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9ee413215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9ee413215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9ee41321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9ee41321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9ee41321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9ee41321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49331752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49331752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9ee4132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9ee41321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9ee41321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9ee41321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9ee41321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9ee41321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9ee41321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9ee41321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eb0b11e4537710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eb0b11e4537710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6eb0b11e4537710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eb0b11e4537710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eb0b11e4537710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eb0b11e4537710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eb0b11e4537710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eb0b11e4537710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6eb0b11e4537710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eb0b11e4537710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eb0b11e4537710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eb0b11e4537710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e722e22a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e722e22a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eb0b11e4537710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eb0b11e4537710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eb0b11e4537710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eb0b11e4537710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e722e22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e722e22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9ee4132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9ee4132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a9ee4132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a9ee4132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9ee4132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9ee413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031400" y="364250"/>
            <a:ext cx="3103850" cy="847475"/>
          </a:xfrm>
          <a:prstGeom prst="rect">
            <a:avLst/>
          </a:prstGeom>
          <a:noFill/>
          <a:ln>
            <a:noFill/>
          </a:ln>
        </p:spPr>
      </p:pic>
      <p:sp>
        <p:nvSpPr>
          <p:cNvPr id="55" name="Google Shape;55;p13"/>
          <p:cNvSpPr/>
          <p:nvPr/>
        </p:nvSpPr>
        <p:spPr>
          <a:xfrm>
            <a:off x="-1412800" y="62550"/>
            <a:ext cx="11918100" cy="200100"/>
          </a:xfrm>
          <a:prstGeom prst="mathMinus">
            <a:avLst>
              <a:gd fmla="val 47801" name="adj1"/>
            </a:avLst>
          </a:prstGeom>
          <a:solidFill>
            <a:srgbClr val="EEEEEE"/>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56" name="Google Shape;56;p13"/>
          <p:cNvSpPr/>
          <p:nvPr/>
        </p:nvSpPr>
        <p:spPr>
          <a:xfrm>
            <a:off x="-1328025" y="4841800"/>
            <a:ext cx="11705700" cy="200100"/>
          </a:xfrm>
          <a:prstGeom prst="mathMinus">
            <a:avLst>
              <a:gd fmla="val 47801" name="adj1"/>
            </a:avLst>
          </a:prstGeom>
          <a:solidFill>
            <a:srgbClr val="EEEEEE"/>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57" name="Google Shape;57;p13"/>
          <p:cNvSpPr/>
          <p:nvPr/>
        </p:nvSpPr>
        <p:spPr>
          <a:xfrm rot="5400000">
            <a:off x="5569800" y="2471700"/>
            <a:ext cx="6578400" cy="200100"/>
          </a:xfrm>
          <a:prstGeom prst="mathMinus">
            <a:avLst>
              <a:gd fmla="val 47801" name="adj1"/>
            </a:avLst>
          </a:prstGeom>
          <a:solidFill>
            <a:srgbClr val="EEEEEE"/>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58" name="Google Shape;58;p13"/>
          <p:cNvSpPr txBox="1"/>
          <p:nvPr/>
        </p:nvSpPr>
        <p:spPr>
          <a:xfrm>
            <a:off x="3258525" y="2365175"/>
            <a:ext cx="25326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000">
                <a:solidFill>
                  <a:srgbClr val="000000"/>
                </a:solidFill>
                <a:latin typeface="Times New Roman"/>
                <a:ea typeface="Times New Roman"/>
                <a:cs typeface="Times New Roman"/>
                <a:sym typeface="Times New Roman"/>
              </a:rPr>
              <a:t>Final Review</a:t>
            </a:r>
            <a:endParaRPr sz="2000">
              <a:solidFill>
                <a:srgbClr val="000000"/>
              </a:solidFill>
              <a:latin typeface="Times New Roman"/>
              <a:ea typeface="Times New Roman"/>
              <a:cs typeface="Times New Roman"/>
              <a:sym typeface="Times New Roman"/>
            </a:endParaRPr>
          </a:p>
        </p:txBody>
      </p:sp>
      <p:sp>
        <p:nvSpPr>
          <p:cNvPr id="59" name="Google Shape;59;p13"/>
          <p:cNvSpPr txBox="1"/>
          <p:nvPr/>
        </p:nvSpPr>
        <p:spPr>
          <a:xfrm>
            <a:off x="3258525" y="2814525"/>
            <a:ext cx="4292400" cy="2775900"/>
          </a:xfrm>
          <a:prstGeom prst="rect">
            <a:avLst/>
          </a:prstGeom>
          <a:noFill/>
          <a:ln>
            <a:noFill/>
          </a:ln>
        </p:spPr>
        <p:txBody>
          <a:bodyPr anchorCtr="0" anchor="t" bIns="91425" lIns="91425" spcFirstLastPara="1" rIns="91425" wrap="square" tIns="91425">
            <a:spAutoFit/>
          </a:bodyPr>
          <a:lstStyle/>
          <a:p>
            <a:pPr indent="0" lvl="0" marL="914400" rtl="0" algn="l">
              <a:lnSpc>
                <a:spcPct val="157500"/>
              </a:lnSpc>
              <a:spcBef>
                <a:spcPts val="0"/>
              </a:spcBef>
              <a:spcAft>
                <a:spcPts val="0"/>
              </a:spcAft>
              <a:buNone/>
            </a:pPr>
            <a:r>
              <a:rPr i="1" lang="en">
                <a:solidFill>
                  <a:srgbClr val="000000"/>
                </a:solidFill>
                <a:latin typeface="Times New Roman"/>
                <a:ea typeface="Times New Roman"/>
                <a:cs typeface="Times New Roman"/>
                <a:sym typeface="Times New Roman"/>
              </a:rPr>
              <a:t>By</a:t>
            </a:r>
            <a:endParaRPr i="1">
              <a:solidFill>
                <a:srgbClr val="000000"/>
              </a:solidFill>
              <a:latin typeface="Times New Roman"/>
              <a:ea typeface="Times New Roman"/>
              <a:cs typeface="Times New Roman"/>
              <a:sym typeface="Times New Roman"/>
            </a:endParaRPr>
          </a:p>
          <a:p>
            <a:pPr indent="0" lvl="0" marL="0" rtl="0" algn="l">
              <a:lnSpc>
                <a:spcPct val="157500"/>
              </a:lnSpc>
              <a:spcBef>
                <a:spcPts val="0"/>
              </a:spcBef>
              <a:spcAft>
                <a:spcPts val="0"/>
              </a:spcAft>
              <a:buClr>
                <a:schemeClr val="dk1"/>
              </a:buClr>
              <a:buSzPts val="1100"/>
              <a:buFont typeface="Arial"/>
              <a:buNone/>
            </a:pPr>
            <a:r>
              <a:rPr i="1" lang="en">
                <a:solidFill>
                  <a:schemeClr val="dk1"/>
                </a:solidFill>
                <a:latin typeface="Times New Roman"/>
                <a:ea typeface="Times New Roman"/>
                <a:cs typeface="Times New Roman"/>
                <a:sym typeface="Times New Roman"/>
              </a:rPr>
              <a:t>Dhruv (CB.SC.U4AIE23302)</a:t>
            </a:r>
            <a:endParaRPr i="1">
              <a:latin typeface="Times New Roman"/>
              <a:ea typeface="Times New Roman"/>
              <a:cs typeface="Times New Roman"/>
              <a:sym typeface="Times New Roman"/>
            </a:endParaRPr>
          </a:p>
          <a:p>
            <a:pPr indent="0" lvl="0" marL="0" rtl="0" algn="l">
              <a:lnSpc>
                <a:spcPct val="157500"/>
              </a:lnSpc>
              <a:spcBef>
                <a:spcPts val="0"/>
              </a:spcBef>
              <a:spcAft>
                <a:spcPts val="0"/>
              </a:spcAft>
              <a:buNone/>
            </a:pPr>
            <a:r>
              <a:rPr i="1" lang="en">
                <a:solidFill>
                  <a:srgbClr val="000000"/>
                </a:solidFill>
                <a:latin typeface="Times New Roman"/>
                <a:ea typeface="Times New Roman"/>
                <a:cs typeface="Times New Roman"/>
                <a:sym typeface="Times New Roman"/>
              </a:rPr>
              <a:t>Malavika S Prasad (CB.SC.U4AIE23315)</a:t>
            </a:r>
            <a:endParaRPr i="1">
              <a:solidFill>
                <a:srgbClr val="000000"/>
              </a:solidFill>
              <a:latin typeface="Times New Roman"/>
              <a:ea typeface="Times New Roman"/>
              <a:cs typeface="Times New Roman"/>
              <a:sym typeface="Times New Roman"/>
            </a:endParaRPr>
          </a:p>
          <a:p>
            <a:pPr indent="0" lvl="0" marL="0" rtl="0" algn="l">
              <a:lnSpc>
                <a:spcPct val="157500"/>
              </a:lnSpc>
              <a:spcBef>
                <a:spcPts val="0"/>
              </a:spcBef>
              <a:spcAft>
                <a:spcPts val="0"/>
              </a:spcAft>
              <a:buNone/>
            </a:pPr>
            <a:r>
              <a:rPr i="1" lang="en">
                <a:latin typeface="Times New Roman"/>
                <a:ea typeface="Times New Roman"/>
                <a:cs typeface="Times New Roman"/>
                <a:sym typeface="Times New Roman"/>
              </a:rPr>
              <a:t>Nandu manoj</a:t>
            </a:r>
            <a:r>
              <a:rPr i="1" lang="en">
                <a:solidFill>
                  <a:srgbClr val="000000"/>
                </a:solidFill>
                <a:latin typeface="Times New Roman"/>
                <a:ea typeface="Times New Roman"/>
                <a:cs typeface="Times New Roman"/>
                <a:sym typeface="Times New Roman"/>
              </a:rPr>
              <a:t> (CB.SC.U4AIE2332</a:t>
            </a:r>
            <a:r>
              <a:rPr i="1" lang="en">
                <a:latin typeface="Times New Roman"/>
                <a:ea typeface="Times New Roman"/>
                <a:cs typeface="Times New Roman"/>
                <a:sym typeface="Times New Roman"/>
              </a:rPr>
              <a:t>1</a:t>
            </a:r>
            <a:r>
              <a:rPr i="1" lang="en">
                <a:solidFill>
                  <a:srgbClr val="000000"/>
                </a:solidFill>
                <a:latin typeface="Times New Roman"/>
                <a:ea typeface="Times New Roman"/>
                <a:cs typeface="Times New Roman"/>
                <a:sym typeface="Times New Roman"/>
              </a:rPr>
              <a:t>)</a:t>
            </a:r>
            <a:endParaRPr i="1">
              <a:solidFill>
                <a:srgbClr val="000000"/>
              </a:solidFill>
              <a:latin typeface="Times New Roman"/>
              <a:ea typeface="Times New Roman"/>
              <a:cs typeface="Times New Roman"/>
              <a:sym typeface="Times New Roman"/>
            </a:endParaRPr>
          </a:p>
          <a:p>
            <a:pPr indent="0" lvl="0" marL="0" rtl="0" algn="l">
              <a:lnSpc>
                <a:spcPct val="157500"/>
              </a:lnSpc>
              <a:spcBef>
                <a:spcPts val="0"/>
              </a:spcBef>
              <a:spcAft>
                <a:spcPts val="0"/>
              </a:spcAft>
              <a:buNone/>
            </a:pPr>
            <a:r>
              <a:rPr i="1" lang="en">
                <a:solidFill>
                  <a:schemeClr val="dk1"/>
                </a:solidFill>
                <a:latin typeface="Times New Roman"/>
                <a:ea typeface="Times New Roman"/>
                <a:cs typeface="Times New Roman"/>
                <a:sym typeface="Times New Roman"/>
              </a:rPr>
              <a:t>Neha R menon (CB.SC.U4AIE23324)</a:t>
            </a:r>
            <a:endParaRPr i="1">
              <a:solidFill>
                <a:schemeClr val="dk1"/>
              </a:solidFill>
              <a:latin typeface="Times New Roman"/>
              <a:ea typeface="Times New Roman"/>
              <a:cs typeface="Times New Roman"/>
              <a:sym typeface="Times New Roman"/>
            </a:endParaRPr>
          </a:p>
          <a:p>
            <a:pPr indent="0" lvl="0" marL="0" rtl="0" algn="l">
              <a:lnSpc>
                <a:spcPct val="157500"/>
              </a:lnSpc>
              <a:spcBef>
                <a:spcPts val="0"/>
              </a:spcBef>
              <a:spcAft>
                <a:spcPts val="0"/>
              </a:spcAft>
              <a:buNone/>
            </a:pPr>
            <a:r>
              <a:rPr i="1" lang="en">
                <a:solidFill>
                  <a:schemeClr val="dk1"/>
                </a:solidFill>
                <a:latin typeface="Times New Roman"/>
                <a:ea typeface="Times New Roman"/>
                <a:cs typeface="Times New Roman"/>
                <a:sym typeface="Times New Roman"/>
              </a:rPr>
              <a:t>Geshna B (CB.SC.U4AIE23360)</a:t>
            </a:r>
            <a:endParaRPr i="1">
              <a:solidFill>
                <a:schemeClr val="dk1"/>
              </a:solidFill>
              <a:latin typeface="Times New Roman"/>
              <a:ea typeface="Times New Roman"/>
              <a:cs typeface="Times New Roman"/>
              <a:sym typeface="Times New Roman"/>
            </a:endParaRPr>
          </a:p>
          <a:p>
            <a:pPr indent="0" lvl="0" marL="0" rtl="0" algn="l">
              <a:lnSpc>
                <a:spcPct val="157500"/>
              </a:lnSpc>
              <a:spcBef>
                <a:spcPts val="0"/>
              </a:spcBef>
              <a:spcAft>
                <a:spcPts val="0"/>
              </a:spcAft>
              <a:buClr>
                <a:schemeClr val="dk1"/>
              </a:buClr>
              <a:buSzPts val="1100"/>
              <a:buFont typeface="Arial"/>
              <a:buNone/>
            </a:pPr>
            <a:r>
              <a:t/>
            </a:r>
            <a:endParaRPr i="1">
              <a:solidFill>
                <a:schemeClr val="dk1"/>
              </a:solidFill>
              <a:latin typeface="Times New Roman"/>
              <a:ea typeface="Times New Roman"/>
              <a:cs typeface="Times New Roman"/>
              <a:sym typeface="Times New Roman"/>
            </a:endParaRPr>
          </a:p>
          <a:p>
            <a:pPr indent="0" lvl="0" marL="0" rtl="0" algn="l">
              <a:lnSpc>
                <a:spcPct val="157500"/>
              </a:lnSpc>
              <a:spcBef>
                <a:spcPts val="0"/>
              </a:spcBef>
              <a:spcAft>
                <a:spcPts val="0"/>
              </a:spcAft>
              <a:buNone/>
            </a:pPr>
            <a:r>
              <a:t/>
            </a:r>
            <a:endParaRPr i="1">
              <a:latin typeface="Times New Roman"/>
              <a:ea typeface="Times New Roman"/>
              <a:cs typeface="Times New Roman"/>
              <a:sym typeface="Times New Roman"/>
            </a:endParaRPr>
          </a:p>
        </p:txBody>
      </p:sp>
      <p:sp>
        <p:nvSpPr>
          <p:cNvPr id="60" name="Google Shape;60;p13"/>
          <p:cNvSpPr txBox="1"/>
          <p:nvPr/>
        </p:nvSpPr>
        <p:spPr>
          <a:xfrm>
            <a:off x="2072925" y="1230775"/>
            <a:ext cx="490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u="sng">
                <a:solidFill>
                  <a:schemeClr val="dk1"/>
                </a:solidFill>
                <a:latin typeface="Times New Roman"/>
                <a:ea typeface="Times New Roman"/>
                <a:cs typeface="Times New Roman"/>
                <a:sym typeface="Times New Roman"/>
              </a:rPr>
              <a:t>DISCRETE MATH</a:t>
            </a:r>
            <a:endParaRPr sz="1800">
              <a:solidFill>
                <a:schemeClr val="dk2"/>
              </a:solidFill>
            </a:endParaRPr>
          </a:p>
        </p:txBody>
      </p:sp>
      <p:sp>
        <p:nvSpPr>
          <p:cNvPr id="61" name="Google Shape;61;p13"/>
          <p:cNvSpPr txBox="1"/>
          <p:nvPr/>
        </p:nvSpPr>
        <p:spPr>
          <a:xfrm>
            <a:off x="1383525" y="1865425"/>
            <a:ext cx="616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chemeClr val="dk1"/>
                </a:solidFill>
                <a:latin typeface="Times New Roman"/>
                <a:ea typeface="Times New Roman"/>
                <a:cs typeface="Times New Roman"/>
                <a:sym typeface="Times New Roman"/>
              </a:rPr>
              <a:t>SUDOKU SOLVER</a:t>
            </a:r>
            <a:endParaRPr b="1" sz="2200" u="sng">
              <a:solidFill>
                <a:schemeClr val="dk1"/>
              </a:solidFill>
              <a:latin typeface="Times New Roman"/>
              <a:ea typeface="Times New Roman"/>
              <a:cs typeface="Times New Roman"/>
              <a:sym typeface="Times New Roman"/>
            </a:endParaRPr>
          </a:p>
        </p:txBody>
      </p:sp>
      <p:sp>
        <p:nvSpPr>
          <p:cNvPr id="62" name="Google Shape;62;p13"/>
          <p:cNvSpPr/>
          <p:nvPr/>
        </p:nvSpPr>
        <p:spPr>
          <a:xfrm rot="5400000">
            <a:off x="-3043050" y="2409750"/>
            <a:ext cx="6467400" cy="200100"/>
          </a:xfrm>
          <a:prstGeom prst="mathMinus">
            <a:avLst>
              <a:gd fmla="val 47801" name="adj1"/>
            </a:avLst>
          </a:prstGeom>
          <a:solidFill>
            <a:srgbClr val="EEEEEE"/>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1105450" y="677050"/>
            <a:ext cx="2597100" cy="487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080">
                <a:latin typeface="Times New Roman"/>
                <a:ea typeface="Times New Roman"/>
                <a:cs typeface="Times New Roman"/>
                <a:sym typeface="Times New Roman"/>
              </a:rPr>
              <a:t>One Hot Encoding</a:t>
            </a:r>
            <a:endParaRPr b="1" sz="2080">
              <a:latin typeface="Times New Roman"/>
              <a:ea typeface="Times New Roman"/>
              <a:cs typeface="Times New Roman"/>
              <a:sym typeface="Times New Roman"/>
            </a:endParaRPr>
          </a:p>
        </p:txBody>
      </p:sp>
      <p:sp>
        <p:nvSpPr>
          <p:cNvPr id="129" name="Google Shape;129;p22"/>
          <p:cNvSpPr txBox="1"/>
          <p:nvPr/>
        </p:nvSpPr>
        <p:spPr>
          <a:xfrm>
            <a:off x="4693850" y="445025"/>
            <a:ext cx="4200300" cy="5630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to_categorical is a function from libraries like Keras that converts class labels into one-hot encoded vectors.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Each original class label is converted into a binary vector where the index corresponding to the class is set to 1, and all other indices are set to 0. This representation is useful for training neural networks.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data_classes is the number of classes in your classification problem. This parameter specifies the number of classes for which the one-hot encoding should be created.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Example, Let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train_y = [0, 1, 2, 1, 0, ...]  #Before one-hot encoding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if we have three classes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After one-hot encoding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train_y =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[1, 0, 0],  # Corresponds to class 0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[0, 1, 0],  # Corresponds to class 1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[0, 0, 1],  # Corresponds to class 2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[0, 1, 0],  # Corresponds to class 1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[1, 0, 0],  # Corresponds to class 0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688"/>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688"/>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130" name="Google Shape;130;p22"/>
          <p:cNvPicPr preferRelativeResize="0"/>
          <p:nvPr/>
        </p:nvPicPr>
        <p:blipFill>
          <a:blip r:embed="rId3">
            <a:alphaModFix/>
          </a:blip>
          <a:stretch>
            <a:fillRect/>
          </a:stretch>
        </p:blipFill>
        <p:spPr>
          <a:xfrm>
            <a:off x="162925" y="1854763"/>
            <a:ext cx="4200300" cy="1433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224950" y="445025"/>
            <a:ext cx="4017600" cy="572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MODEL BUILDING</a:t>
            </a:r>
            <a:endParaRPr b="1" sz="2000">
              <a:latin typeface="Times New Roman"/>
              <a:ea typeface="Times New Roman"/>
              <a:cs typeface="Times New Roman"/>
              <a:sym typeface="Times New Roman"/>
            </a:endParaRPr>
          </a:p>
        </p:txBody>
      </p:sp>
      <p:pic>
        <p:nvPicPr>
          <p:cNvPr id="136" name="Google Shape;136;p23"/>
          <p:cNvPicPr preferRelativeResize="0"/>
          <p:nvPr/>
        </p:nvPicPr>
        <p:blipFill>
          <a:blip r:embed="rId3">
            <a:alphaModFix/>
          </a:blip>
          <a:stretch>
            <a:fillRect/>
          </a:stretch>
        </p:blipFill>
        <p:spPr>
          <a:xfrm>
            <a:off x="351750" y="1115800"/>
            <a:ext cx="8440500" cy="36531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84975" y="1999050"/>
            <a:ext cx="20475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output</a:t>
            </a:r>
            <a:endParaRPr b="1" sz="2000">
              <a:latin typeface="Times New Roman"/>
              <a:ea typeface="Times New Roman"/>
              <a:cs typeface="Times New Roman"/>
              <a:sym typeface="Times New Roman"/>
            </a:endParaRPr>
          </a:p>
          <a:p>
            <a:pPr indent="0" lvl="0" marL="0" rtl="0" algn="ctr">
              <a:spcBef>
                <a:spcPts val="0"/>
              </a:spcBef>
              <a:spcAft>
                <a:spcPts val="0"/>
              </a:spcAft>
              <a:buNone/>
            </a:pPr>
            <a:r>
              <a:t/>
            </a:r>
            <a:endParaRPr b="1" sz="2000">
              <a:latin typeface="Times New Roman"/>
              <a:ea typeface="Times New Roman"/>
              <a:cs typeface="Times New Roman"/>
              <a:sym typeface="Times New Roman"/>
            </a:endParaRPr>
          </a:p>
        </p:txBody>
      </p:sp>
      <p:pic>
        <p:nvPicPr>
          <p:cNvPr id="142" name="Google Shape;142;p24"/>
          <p:cNvPicPr preferRelativeResize="0"/>
          <p:nvPr/>
        </p:nvPicPr>
        <p:blipFill>
          <a:blip r:embed="rId3">
            <a:alphaModFix/>
          </a:blip>
          <a:stretch>
            <a:fillRect/>
          </a:stretch>
        </p:blipFill>
        <p:spPr>
          <a:xfrm>
            <a:off x="2591300" y="146388"/>
            <a:ext cx="5975125" cy="48507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311700" y="625125"/>
            <a:ext cx="8520600" cy="4617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400">
                <a:solidFill>
                  <a:srgbClr val="374151"/>
                </a:solidFill>
                <a:latin typeface="Times New Roman"/>
                <a:ea typeface="Times New Roman"/>
                <a:cs typeface="Times New Roman"/>
                <a:sym typeface="Times New Roman"/>
              </a:rPr>
              <a:t>T</a:t>
            </a:r>
            <a:r>
              <a:rPr lang="en" sz="1400">
                <a:solidFill>
                  <a:schemeClr val="dk1"/>
                </a:solidFill>
                <a:latin typeface="Times New Roman"/>
                <a:ea typeface="Times New Roman"/>
                <a:cs typeface="Times New Roman"/>
                <a:sym typeface="Times New Roman"/>
              </a:rPr>
              <a:t>his code creates a convolutional neural network (CNN), a type of neural network particularly effective for image-related tasks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The layers created are:</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Convolutional Layers  (They enable the network to recognize patterns)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Max Pooling Layers    (It reduces the amount of parameters and computation in the network)</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Dropout Layers            (introduced to prevent overfitting in neural networks, Overfitting occurs when a model learns not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only the underlying patterns in the training data but also the noise in the dataset)  </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Flatten Layer                  ( It converts the 3D output to a 1D vector, preparing the data for fully connected layers, it is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necessary because fully connected layers operate on 1D input vectors.)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Fully Connected Layers (These layers connect every neuron in one layer to every neuron in the next layer)</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Output Layer                  (The output layer produces the final predictions)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model.summary()(This command prints a summary of the model architecture, it helps you understand the structure of the model)</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purpose of these layers and operations is to enable the neural network to learn and represent complex patterns in the input data, generalize well to unseen examples, and make accurate predictions for image classification.</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5518675" y="255600"/>
            <a:ext cx="3355775" cy="4632300"/>
          </a:xfrm>
          <a:prstGeom prst="rect">
            <a:avLst/>
          </a:prstGeom>
          <a:noFill/>
          <a:ln>
            <a:noFill/>
          </a:ln>
        </p:spPr>
      </p:pic>
      <p:pic>
        <p:nvPicPr>
          <p:cNvPr id="153" name="Google Shape;153;p26"/>
          <p:cNvPicPr preferRelativeResize="0"/>
          <p:nvPr/>
        </p:nvPicPr>
        <p:blipFill>
          <a:blip r:embed="rId4">
            <a:alphaModFix/>
          </a:blip>
          <a:stretch>
            <a:fillRect/>
          </a:stretch>
        </p:blipFill>
        <p:spPr>
          <a:xfrm>
            <a:off x="189100" y="1024500"/>
            <a:ext cx="5030126" cy="3597276"/>
          </a:xfrm>
          <a:prstGeom prst="rect">
            <a:avLst/>
          </a:prstGeom>
          <a:noFill/>
          <a:ln cap="flat" cmpd="sng" w="9525">
            <a:solidFill>
              <a:schemeClr val="dk2"/>
            </a:solidFill>
            <a:prstDash val="solid"/>
            <a:round/>
            <a:headEnd len="sm" w="sm" type="none"/>
            <a:tailEnd len="sm" w="sm" type="none"/>
          </a:ln>
        </p:spPr>
      </p:pic>
      <p:sp>
        <p:nvSpPr>
          <p:cNvPr id="154" name="Google Shape;154;p26"/>
          <p:cNvSpPr txBox="1"/>
          <p:nvPr/>
        </p:nvSpPr>
        <p:spPr>
          <a:xfrm>
            <a:off x="464925" y="309250"/>
            <a:ext cx="2541600" cy="557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Epoch value analysis</a:t>
            </a:r>
            <a:endParaRPr b="1" sz="2000">
              <a:latin typeface="Times New Roman"/>
              <a:ea typeface="Times New Roman"/>
              <a:cs typeface="Times New Roman"/>
              <a:sym typeface="Times New Roman"/>
            </a:endParaRPr>
          </a:p>
        </p:txBody>
      </p:sp>
      <p:sp>
        <p:nvSpPr>
          <p:cNvPr id="155" name="Google Shape;155;p26"/>
          <p:cNvSpPr txBox="1"/>
          <p:nvPr/>
        </p:nvSpPr>
        <p:spPr>
          <a:xfrm>
            <a:off x="5429600" y="135675"/>
            <a:ext cx="3513000" cy="4956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200/200 - 124s - loss: 1.0762 - accuracy: 0.6299 - val_loss: 0.0748 - val_accuracy: 0.9814 - 124s/epoch - 621ms/step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200/200 - 110s - loss: 0.2859 - accuracy: 0.9048 - val_loss: 0.0699 - val_accuracy: 0.9808 - 110s/epoch - 548ms/step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3/30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0.1982 - accuracy: 0.9345 - val_loss: 0.0456 - val_accuracy: 0.9896 - 106s/epoch - 532ms/step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4/30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200/200 - 118s - loss: 0.1506 - accuracy: 0.9473 - val_loss: 0.0324 - val_accuracy: 0.9917 - 118s/epoch - 591ms/step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5/30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0.1320 - accuracy: 0.9599 - val_loss: 0.0263 - val_accuracy: 0.9917 - 106s/epoch - 531ms/step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6/30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200/200 - 103s - loss: 0.1184 - accuracy: 0.9624 - val_loss: 0.0256 - val_accuracy: 0.9933 - 103s/epoch - 514ms/step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7/30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200/200 - 107s - loss: 0.1027 - accuracy: 0.9683 - val_loss: 0.0175 - val_accuracy: 0.9943 - 107s/epoch - 533ms/step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8/30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200/200 - 108s - loss: 0.0915 - accuracy: 0.9702 - val_loss: 0.0197 - val_accuracy: 0.9948 - 108s/epoch - 541ms/step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9/30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0.0952 - accuracy: 0.9708 - val_loss: 0.0193 - val_accuracy: 0.9943 - 106s/epoch - 531ms/step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10/30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200/200 - 109s - loss: 0.0831 - accuracy: 0.9757 - val_loss: 0.0208 - val_accuracy: 0.9948 - 109s/epoch - 545ms/step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11/30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200/200 - 108s - loss: 0.0966 - accuracy: 0.9716 - val_loss: 0.0191 - val_accuracy: 0.9948 - 108s/epoch - 541ms/step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12/30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200/200 - 107s - loss: 0.0867 - accuracy: 0.9740 - val_loss: 0.0327 - val_accuracy: 0.9927 - 107s/epoch - 534ms/step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13/30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0.0884 - accuracy: 0.9743 - val_loss: 0.0310 - val_accuracy: 0.9922 - 106s/epoch - 531ms/step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14/30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200/200 - 109s - loss: 0.0802 - accuracy: 0.9746 - val_loss: 0.0164 - val_accuracy: 0.9959 - 109s/epoch - 545ms/step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15/30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0.0746 - accuracy: 0.9777 - val_loss: 0.0219 - val_accuracy: 0.9938 - 106s/epoch - 532ms/step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16/30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200/200 - 103s - loss: 0.0679 - accuracy: 0.9806 - val_loss: 0.0234 - val_accuracy: 0.9933 - 103s/epoch - 516ms/step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17/30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200/200 - 107s - loss: 0.0712 - accuracy: 0.9782 - val_loss: 0.0113 - val_accuracy: 0.9964 - 107s/epoch - 537ms/step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18/30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200/200 - 121s - loss: 0.0714 - accuracy: 0.9801 - val_loss: 0.0235 - val_accuracy: 0.9938 - 121s/epoch - 603ms/step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19/30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200/200 - 109s - loss: 0.0697 - accuracy: 0.9818 - val_loss: 0.0149 - val_accuracy: 0.9959 - 109s/epoch - 547ms/step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20/30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200/200 - 124s - loss: 0.0555 - accuracy: 0.9832 - val_loss: 0.0213 - val_accuracy: 0.9959 - 124s/epoch - 618ms/step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21/30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200/200 - 114s - loss: 0.0598 - accuracy: 0.9834 - val_loss: 0.0242 - val_accuracy: 0.9933 - 114s/epoch - 570ms/step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22/30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0.0761 - accuracy: 0.9765 - val_loss: 0.0222 - val_accuracy: 0.9922 - 106s/epoch - 532ms/step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23/30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200/200 - 107s - loss: 0.0658 - accuracy: 0.9808 - val_loss: 0.0325 - val_accuracy: 0.9912 - 107s/epoch - 534ms/step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24/30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200/200 - 103s - loss: 0.0581 - accuracy: 0.9834 - val_loss: 0.0082 - val_accuracy: 0.9990 - 103s/epoch - 517ms/step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25/30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200/200 - 105s - loss: 0.0609 - accuracy: 0.9815 - val_loss: 0.0290 - val_accuracy: 0.9933 - 105s/epoch - 524ms/step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26/30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200/200 - 112s - loss: 0.0598 - accuracy: 0.9837 - val_loss: 0.0325 - val_accuracy: 0.9953 - 112s/epoch - 560ms/step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27/30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200/200 - 107s - loss: 0.0531 - accuracy: 0.9835 - val_loss: 0.0217 - val_accuracy: 0.9959 - 107s/epoch - 536ms/step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28/30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200/200 - 108s - loss: 0.0701 - accuracy: 0.9823 - val_loss: 0.0158 - val_accuracy: 0.9969 - 108s/epoch - 541ms/step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29/30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200/200 - 113s - loss: 0.0603 - accuracy: 0.9823 - val_loss: 0.0231 - val_accuracy: 0.9959 - 113s/epoch - 566ms/step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Epoch 30/30</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200/200 - 106s - loss: 0.0570 - accuracy: 0.9835 - val_loss: 0.0344 - val_accuracy: 0.9948 - 106s/epoch - 531ms/step</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Test Score =  0.00896080769598484</a:t>
            </a:r>
            <a:endParaRPr sz="500">
              <a:solidFill>
                <a:schemeClr val="accent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500">
                <a:solidFill>
                  <a:schemeClr val="accent2"/>
                </a:solidFill>
                <a:highlight>
                  <a:srgbClr val="FFFFFF"/>
                </a:highlight>
                <a:latin typeface="Times New Roman"/>
                <a:ea typeface="Times New Roman"/>
                <a:cs typeface="Times New Roman"/>
                <a:sym typeface="Times New Roman"/>
              </a:rPr>
              <a:t>Test Accuracy = 0.998031497001648</a:t>
            </a:r>
            <a:endParaRPr sz="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7"/>
          <p:cNvPicPr preferRelativeResize="0"/>
          <p:nvPr/>
        </p:nvPicPr>
        <p:blipFill>
          <a:blip r:embed="rId3">
            <a:alphaModFix/>
          </a:blip>
          <a:stretch>
            <a:fillRect/>
          </a:stretch>
        </p:blipFill>
        <p:spPr>
          <a:xfrm>
            <a:off x="257600" y="2038450"/>
            <a:ext cx="8439150" cy="2876375"/>
          </a:xfrm>
          <a:prstGeom prst="rect">
            <a:avLst/>
          </a:prstGeom>
          <a:noFill/>
          <a:ln>
            <a:noFill/>
          </a:ln>
        </p:spPr>
      </p:pic>
      <p:pic>
        <p:nvPicPr>
          <p:cNvPr id="161" name="Google Shape;161;p27"/>
          <p:cNvPicPr preferRelativeResize="0"/>
          <p:nvPr/>
        </p:nvPicPr>
        <p:blipFill>
          <a:blip r:embed="rId4">
            <a:alphaModFix/>
          </a:blip>
          <a:stretch>
            <a:fillRect/>
          </a:stretch>
        </p:blipFill>
        <p:spPr>
          <a:xfrm>
            <a:off x="446925" y="164175"/>
            <a:ext cx="3846701" cy="1788675"/>
          </a:xfrm>
          <a:prstGeom prst="rect">
            <a:avLst/>
          </a:prstGeom>
          <a:noFill/>
          <a:ln cap="flat" cmpd="sng" w="9525">
            <a:solidFill>
              <a:schemeClr val="dk2"/>
            </a:solidFill>
            <a:prstDash val="solid"/>
            <a:round/>
            <a:headEnd len="sm" w="sm" type="none"/>
            <a:tailEnd len="sm" w="sm" type="none"/>
          </a:ln>
        </p:spPr>
      </p:pic>
      <p:pic>
        <p:nvPicPr>
          <p:cNvPr id="162" name="Google Shape;162;p27"/>
          <p:cNvPicPr preferRelativeResize="0"/>
          <p:nvPr/>
        </p:nvPicPr>
        <p:blipFill>
          <a:blip r:embed="rId5">
            <a:alphaModFix/>
          </a:blip>
          <a:stretch>
            <a:fillRect/>
          </a:stretch>
        </p:blipFill>
        <p:spPr>
          <a:xfrm>
            <a:off x="4461900" y="103525"/>
            <a:ext cx="4225826" cy="1849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152400" y="152400"/>
            <a:ext cx="6981176" cy="4890126"/>
          </a:xfrm>
          <a:prstGeom prst="rect">
            <a:avLst/>
          </a:prstGeom>
          <a:noFill/>
          <a:ln cap="flat" cmpd="sng" w="9525">
            <a:solidFill>
              <a:schemeClr val="dk2"/>
            </a:solidFill>
            <a:prstDash val="solid"/>
            <a:round/>
            <a:headEnd len="sm" w="sm" type="none"/>
            <a:tailEnd len="sm" w="sm" type="none"/>
          </a:ln>
        </p:spPr>
      </p:pic>
      <p:sp>
        <p:nvSpPr>
          <p:cNvPr id="168" name="Google Shape;168;p28"/>
          <p:cNvSpPr txBox="1"/>
          <p:nvPr/>
        </p:nvSpPr>
        <p:spPr>
          <a:xfrm>
            <a:off x="7312400" y="1735350"/>
            <a:ext cx="1602900" cy="12270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Load Sudoku dataset</a:t>
            </a:r>
            <a:endParaRPr b="1" sz="2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152400" y="152400"/>
            <a:ext cx="8769301" cy="48901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0"/>
          <p:cNvPicPr preferRelativeResize="0"/>
          <p:nvPr/>
        </p:nvPicPr>
        <p:blipFill rotWithShape="1">
          <a:blip r:embed="rId3">
            <a:alphaModFix/>
          </a:blip>
          <a:srcRect b="0" l="0" r="10225" t="0"/>
          <a:stretch/>
        </p:blipFill>
        <p:spPr>
          <a:xfrm>
            <a:off x="177150" y="1170200"/>
            <a:ext cx="5404249" cy="3619500"/>
          </a:xfrm>
          <a:prstGeom prst="rect">
            <a:avLst/>
          </a:prstGeom>
          <a:noFill/>
          <a:ln cap="flat" cmpd="sng" w="9525">
            <a:solidFill>
              <a:schemeClr val="dk2"/>
            </a:solidFill>
            <a:prstDash val="solid"/>
            <a:round/>
            <a:headEnd len="sm" w="sm" type="none"/>
            <a:tailEnd len="sm" w="sm" type="none"/>
          </a:ln>
        </p:spPr>
      </p:pic>
      <p:sp>
        <p:nvSpPr>
          <p:cNvPr id="179" name="Google Shape;179;p30"/>
          <p:cNvSpPr txBox="1"/>
          <p:nvPr/>
        </p:nvSpPr>
        <p:spPr>
          <a:xfrm>
            <a:off x="249425" y="377850"/>
            <a:ext cx="8073000" cy="482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Select a random image from file and display the image</a:t>
            </a:r>
            <a:endParaRPr b="1" sz="2000">
              <a:latin typeface="Times New Roman"/>
              <a:ea typeface="Times New Roman"/>
              <a:cs typeface="Times New Roman"/>
              <a:sym typeface="Times New Roman"/>
            </a:endParaRPr>
          </a:p>
        </p:txBody>
      </p:sp>
      <p:pic>
        <p:nvPicPr>
          <p:cNvPr id="180" name="Google Shape;180;p30"/>
          <p:cNvPicPr preferRelativeResize="0"/>
          <p:nvPr/>
        </p:nvPicPr>
        <p:blipFill>
          <a:blip r:embed="rId4">
            <a:alphaModFix/>
          </a:blip>
          <a:stretch>
            <a:fillRect/>
          </a:stretch>
        </p:blipFill>
        <p:spPr>
          <a:xfrm>
            <a:off x="5886200" y="1185538"/>
            <a:ext cx="2910050" cy="34004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232725" y="1289900"/>
            <a:ext cx="5335375" cy="3553725"/>
          </a:xfrm>
          <a:prstGeom prst="rect">
            <a:avLst/>
          </a:prstGeom>
          <a:noFill/>
          <a:ln cap="flat" cmpd="sng" w="9525">
            <a:solidFill>
              <a:schemeClr val="dk2"/>
            </a:solidFill>
            <a:prstDash val="solid"/>
            <a:round/>
            <a:headEnd len="sm" w="sm" type="none"/>
            <a:tailEnd len="sm" w="sm" type="none"/>
          </a:ln>
        </p:spPr>
      </p:pic>
      <p:pic>
        <p:nvPicPr>
          <p:cNvPr id="186" name="Google Shape;186;p31"/>
          <p:cNvPicPr preferRelativeResize="0"/>
          <p:nvPr/>
        </p:nvPicPr>
        <p:blipFill>
          <a:blip r:embed="rId4">
            <a:alphaModFix/>
          </a:blip>
          <a:stretch>
            <a:fillRect/>
          </a:stretch>
        </p:blipFill>
        <p:spPr>
          <a:xfrm>
            <a:off x="5720500" y="1289900"/>
            <a:ext cx="3271100" cy="3217032"/>
          </a:xfrm>
          <a:prstGeom prst="rect">
            <a:avLst/>
          </a:prstGeom>
          <a:noFill/>
          <a:ln cap="flat" cmpd="sng" w="9525">
            <a:solidFill>
              <a:schemeClr val="dk2"/>
            </a:solidFill>
            <a:prstDash val="solid"/>
            <a:round/>
            <a:headEnd len="sm" w="sm" type="none"/>
            <a:tailEnd len="sm" w="sm" type="none"/>
          </a:ln>
        </p:spPr>
      </p:pic>
      <p:sp>
        <p:nvSpPr>
          <p:cNvPr id="187" name="Google Shape;187;p31"/>
          <p:cNvSpPr txBox="1"/>
          <p:nvPr/>
        </p:nvSpPr>
        <p:spPr>
          <a:xfrm>
            <a:off x="550825" y="413125"/>
            <a:ext cx="3000000" cy="4926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2"/>
                </a:solidFill>
                <a:latin typeface="Times New Roman"/>
                <a:ea typeface="Times New Roman"/>
                <a:cs typeface="Times New Roman"/>
                <a:sym typeface="Times New Roman"/>
              </a:rPr>
              <a:t>P</a:t>
            </a:r>
            <a:r>
              <a:rPr b="1" lang="en" sz="2000">
                <a:solidFill>
                  <a:schemeClr val="accent2"/>
                </a:solidFill>
                <a:latin typeface="Times New Roman"/>
                <a:ea typeface="Times New Roman"/>
                <a:cs typeface="Times New Roman"/>
                <a:sym typeface="Times New Roman"/>
              </a:rPr>
              <a:t>re-process image</a:t>
            </a:r>
            <a:endParaRPr b="1"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nvSpPr>
        <p:spPr>
          <a:xfrm>
            <a:off x="2521575" y="830075"/>
            <a:ext cx="60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8" name="Google Shape;68;p14"/>
          <p:cNvSpPr txBox="1"/>
          <p:nvPr/>
        </p:nvSpPr>
        <p:spPr>
          <a:xfrm>
            <a:off x="1134700" y="1896700"/>
            <a:ext cx="6561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Times New Roman"/>
                <a:ea typeface="Times New Roman"/>
                <a:cs typeface="Times New Roman"/>
                <a:sym typeface="Times New Roman"/>
              </a:rPr>
              <a:t>Using the images of unsolved sudoku puzzle as input and developing an AI based framework of solving sudoku puzzle.</a:t>
            </a:r>
            <a:endParaRPr b="1" sz="2000">
              <a:solidFill>
                <a:srgbClr val="000000"/>
              </a:solidFill>
              <a:latin typeface="Times New Roman"/>
              <a:ea typeface="Times New Roman"/>
              <a:cs typeface="Times New Roman"/>
              <a:sym typeface="Times New Roman"/>
            </a:endParaRPr>
          </a:p>
        </p:txBody>
      </p:sp>
      <p:pic>
        <p:nvPicPr>
          <p:cNvPr id="69" name="Google Shape;69;p14"/>
          <p:cNvPicPr preferRelativeResize="0"/>
          <p:nvPr/>
        </p:nvPicPr>
        <p:blipFill>
          <a:blip r:embed="rId3">
            <a:alphaModFix amt="60000"/>
          </a:blip>
          <a:stretch>
            <a:fillRect/>
          </a:stretch>
        </p:blipFill>
        <p:spPr>
          <a:xfrm rot="1268750">
            <a:off x="-970018" y="-2083394"/>
            <a:ext cx="3314363" cy="3314363"/>
          </a:xfrm>
          <a:prstGeom prst="rect">
            <a:avLst/>
          </a:prstGeom>
          <a:noFill/>
          <a:ln>
            <a:noFill/>
          </a:ln>
        </p:spPr>
      </p:pic>
      <p:pic>
        <p:nvPicPr>
          <p:cNvPr id="70" name="Google Shape;70;p14"/>
          <p:cNvPicPr preferRelativeResize="0"/>
          <p:nvPr/>
        </p:nvPicPr>
        <p:blipFill>
          <a:blip r:embed="rId3">
            <a:alphaModFix amt="60000"/>
          </a:blip>
          <a:stretch>
            <a:fillRect/>
          </a:stretch>
        </p:blipFill>
        <p:spPr>
          <a:xfrm rot="1268766">
            <a:off x="6508105" y="3387615"/>
            <a:ext cx="3098813" cy="3098842"/>
          </a:xfrm>
          <a:prstGeom prst="rect">
            <a:avLst/>
          </a:prstGeom>
          <a:noFill/>
          <a:ln>
            <a:noFill/>
          </a:ln>
        </p:spPr>
      </p:pic>
      <p:cxnSp>
        <p:nvCxnSpPr>
          <p:cNvPr id="71" name="Google Shape;71;p14"/>
          <p:cNvCxnSpPr>
            <a:stCxn id="69" idx="3"/>
          </p:cNvCxnSpPr>
          <p:nvPr/>
        </p:nvCxnSpPr>
        <p:spPr>
          <a:xfrm flipH="1" rot="10800000">
            <a:off x="2232759" y="156904"/>
            <a:ext cx="6653400" cy="14700"/>
          </a:xfrm>
          <a:prstGeom prst="straightConnector1">
            <a:avLst/>
          </a:prstGeom>
          <a:noFill/>
          <a:ln cap="flat" cmpd="sng" w="76200">
            <a:solidFill>
              <a:schemeClr val="dk2"/>
            </a:solidFill>
            <a:prstDash val="solid"/>
            <a:round/>
            <a:headEnd len="med" w="med" type="none"/>
            <a:tailEnd len="med" w="med" type="none"/>
          </a:ln>
        </p:spPr>
      </p:cxnSp>
      <p:cxnSp>
        <p:nvCxnSpPr>
          <p:cNvPr id="72" name="Google Shape;72;p14"/>
          <p:cNvCxnSpPr/>
          <p:nvPr/>
        </p:nvCxnSpPr>
        <p:spPr>
          <a:xfrm>
            <a:off x="240450" y="4599875"/>
            <a:ext cx="6303900" cy="31500"/>
          </a:xfrm>
          <a:prstGeom prst="straightConnector1">
            <a:avLst/>
          </a:prstGeom>
          <a:noFill/>
          <a:ln cap="flat" cmpd="sng" w="76200">
            <a:solidFill>
              <a:schemeClr val="dk2"/>
            </a:solidFill>
            <a:prstDash val="solid"/>
            <a:round/>
            <a:headEnd len="med" w="med" type="none"/>
            <a:tailEnd len="med" w="med" type="none"/>
          </a:ln>
        </p:spPr>
      </p:cxnSp>
      <p:cxnSp>
        <p:nvCxnSpPr>
          <p:cNvPr id="73" name="Google Shape;73;p14"/>
          <p:cNvCxnSpPr/>
          <p:nvPr/>
        </p:nvCxnSpPr>
        <p:spPr>
          <a:xfrm flipH="1" rot="10800000">
            <a:off x="240450" y="1254575"/>
            <a:ext cx="52200" cy="3345300"/>
          </a:xfrm>
          <a:prstGeom prst="straightConnector1">
            <a:avLst/>
          </a:prstGeom>
          <a:noFill/>
          <a:ln cap="flat" cmpd="sng" w="76200">
            <a:solidFill>
              <a:schemeClr val="dk2"/>
            </a:solidFill>
            <a:prstDash val="solid"/>
            <a:round/>
            <a:headEnd len="med" w="med" type="none"/>
            <a:tailEnd len="med" w="med" type="none"/>
          </a:ln>
        </p:spPr>
      </p:cxnSp>
      <p:cxnSp>
        <p:nvCxnSpPr>
          <p:cNvPr id="74" name="Google Shape;74;p14"/>
          <p:cNvCxnSpPr/>
          <p:nvPr/>
        </p:nvCxnSpPr>
        <p:spPr>
          <a:xfrm flipH="1" rot="10800000">
            <a:off x="8833950" y="215200"/>
            <a:ext cx="52200" cy="3345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1769575" y="152400"/>
            <a:ext cx="7126525" cy="4838700"/>
          </a:xfrm>
          <a:prstGeom prst="rect">
            <a:avLst/>
          </a:prstGeom>
          <a:noFill/>
          <a:ln cap="flat" cmpd="sng" w="9525">
            <a:solidFill>
              <a:schemeClr val="dk2"/>
            </a:solidFill>
            <a:prstDash val="solid"/>
            <a:round/>
            <a:headEnd len="sm" w="sm" type="none"/>
            <a:tailEnd len="sm" w="sm" type="none"/>
          </a:ln>
        </p:spPr>
      </p:pic>
      <p:sp>
        <p:nvSpPr>
          <p:cNvPr id="193" name="Google Shape;193;p32"/>
          <p:cNvSpPr txBox="1"/>
          <p:nvPr/>
        </p:nvSpPr>
        <p:spPr>
          <a:xfrm>
            <a:off x="323625" y="1814400"/>
            <a:ext cx="1193700" cy="8283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Apply Contour</a:t>
            </a:r>
            <a:endParaRPr b="1" sz="20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rotWithShape="1">
          <a:blip r:embed="rId3">
            <a:alphaModFix/>
          </a:blip>
          <a:srcRect b="47176" l="0" r="0" t="0"/>
          <a:stretch/>
        </p:blipFill>
        <p:spPr>
          <a:xfrm>
            <a:off x="211175" y="186363"/>
            <a:ext cx="4360825" cy="4770774"/>
          </a:xfrm>
          <a:prstGeom prst="rect">
            <a:avLst/>
          </a:prstGeom>
          <a:noFill/>
          <a:ln cap="flat" cmpd="sng" w="9525">
            <a:solidFill>
              <a:schemeClr val="dk2"/>
            </a:solidFill>
            <a:prstDash val="solid"/>
            <a:round/>
            <a:headEnd len="sm" w="sm" type="none"/>
            <a:tailEnd len="sm" w="sm" type="none"/>
          </a:ln>
        </p:spPr>
      </p:pic>
      <p:pic>
        <p:nvPicPr>
          <p:cNvPr id="199" name="Google Shape;199;p33"/>
          <p:cNvPicPr preferRelativeResize="0"/>
          <p:nvPr/>
        </p:nvPicPr>
        <p:blipFill rotWithShape="1">
          <a:blip r:embed="rId3">
            <a:alphaModFix/>
          </a:blip>
          <a:srcRect b="0" l="0" r="0" t="51939"/>
          <a:stretch/>
        </p:blipFill>
        <p:spPr>
          <a:xfrm>
            <a:off x="4848125" y="186363"/>
            <a:ext cx="4070925" cy="4770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nvSpPr>
        <p:spPr>
          <a:xfrm>
            <a:off x="236300" y="1555750"/>
            <a:ext cx="3942600" cy="2845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rgbClr val="374151"/>
                </a:solidFill>
                <a:latin typeface="Times New Roman"/>
                <a:ea typeface="Times New Roman"/>
                <a:cs typeface="Times New Roman"/>
                <a:sym typeface="Times New Roman"/>
              </a:rPr>
              <a:t>MAIN OUTLINE</a:t>
            </a:r>
            <a:endParaRPr u="sng">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Roboto"/>
              <a:buChar char="●"/>
            </a:pPr>
            <a:r>
              <a:rPr lang="en">
                <a:solidFill>
                  <a:srgbClr val="374151"/>
                </a:solidFill>
                <a:latin typeface="Times New Roman"/>
                <a:ea typeface="Times New Roman"/>
                <a:cs typeface="Times New Roman"/>
                <a:sym typeface="Times New Roman"/>
              </a:rPr>
              <a:t>This function is designed to find the largest contour in the list of contours (obtained from cv2.findContours).</a:t>
            </a:r>
            <a:endParaRPr>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lang="en">
                <a:solidFill>
                  <a:srgbClr val="374151"/>
                </a:solidFill>
                <a:latin typeface="Times New Roman"/>
                <a:ea typeface="Times New Roman"/>
                <a:cs typeface="Times New Roman"/>
                <a:sym typeface="Times New Roman"/>
              </a:rPr>
              <a:t>It looks for the contour with the maximum area, and if the area is above a certain threshold (50 in this case), it approximates the contour to have only four vertices.</a:t>
            </a:r>
            <a:endParaRPr>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lang="en">
                <a:solidFill>
                  <a:srgbClr val="374151"/>
                </a:solidFill>
                <a:latin typeface="Times New Roman"/>
                <a:ea typeface="Times New Roman"/>
                <a:cs typeface="Times New Roman"/>
                <a:sym typeface="Times New Roman"/>
              </a:rPr>
              <a:t>The goal is </a:t>
            </a:r>
            <a:r>
              <a:rPr lang="en" u="sng">
                <a:solidFill>
                  <a:srgbClr val="374151"/>
                </a:solidFill>
                <a:latin typeface="Times New Roman"/>
                <a:ea typeface="Times New Roman"/>
                <a:cs typeface="Times New Roman"/>
                <a:sym typeface="Times New Roman"/>
              </a:rPr>
              <a:t>to identify the outer boundary </a:t>
            </a:r>
            <a:r>
              <a:rPr lang="en">
                <a:solidFill>
                  <a:srgbClr val="374151"/>
                </a:solidFill>
                <a:latin typeface="Times New Roman"/>
                <a:ea typeface="Times New Roman"/>
                <a:cs typeface="Times New Roman"/>
                <a:sym typeface="Times New Roman"/>
              </a:rPr>
              <a:t>of the Sudoku puzzle grid.</a:t>
            </a:r>
            <a:endParaRPr>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916533"/>
              </a:solidFill>
              <a:latin typeface="Times New Roman"/>
              <a:ea typeface="Times New Roman"/>
              <a:cs typeface="Times New Roman"/>
              <a:sym typeface="Times New Roman"/>
            </a:endParaRPr>
          </a:p>
        </p:txBody>
      </p:sp>
      <p:sp>
        <p:nvSpPr>
          <p:cNvPr id="205" name="Google Shape;205;p34"/>
          <p:cNvSpPr txBox="1"/>
          <p:nvPr/>
        </p:nvSpPr>
        <p:spPr>
          <a:xfrm>
            <a:off x="4394225" y="351000"/>
            <a:ext cx="4205100" cy="2118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rgbClr val="374151"/>
                </a:solidFill>
                <a:latin typeface="Times New Roman"/>
                <a:ea typeface="Times New Roman"/>
                <a:cs typeface="Times New Roman"/>
                <a:sym typeface="Times New Roman"/>
              </a:rPr>
              <a:t>REFRAME</a:t>
            </a:r>
            <a:endParaRPr b="1" u="sng">
              <a:solidFill>
                <a:srgbClr val="37415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u="sng">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lang="en">
                <a:solidFill>
                  <a:srgbClr val="374151"/>
                </a:solidFill>
                <a:latin typeface="Times New Roman"/>
                <a:ea typeface="Times New Roman"/>
                <a:cs typeface="Times New Roman"/>
                <a:sym typeface="Times New Roman"/>
              </a:rPr>
              <a:t>This function is responsible for </a:t>
            </a:r>
            <a:r>
              <a:rPr lang="en" u="sng">
                <a:solidFill>
                  <a:srgbClr val="374151"/>
                </a:solidFill>
                <a:latin typeface="Times New Roman"/>
                <a:ea typeface="Times New Roman"/>
                <a:cs typeface="Times New Roman"/>
                <a:sym typeface="Times New Roman"/>
              </a:rPr>
              <a:t>rearranging the vertices</a:t>
            </a:r>
            <a:r>
              <a:rPr lang="en">
                <a:solidFill>
                  <a:srgbClr val="374151"/>
                </a:solidFill>
                <a:latin typeface="Times New Roman"/>
                <a:ea typeface="Times New Roman"/>
                <a:cs typeface="Times New Roman"/>
                <a:sym typeface="Times New Roman"/>
              </a:rPr>
              <a:t> of a sudoku grid in a specific order.</a:t>
            </a:r>
            <a:endParaRPr>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lang="en">
                <a:solidFill>
                  <a:srgbClr val="374151"/>
                </a:solidFill>
                <a:latin typeface="Times New Roman"/>
                <a:ea typeface="Times New Roman"/>
                <a:cs typeface="Times New Roman"/>
                <a:sym typeface="Times New Roman"/>
              </a:rPr>
              <a:t>It ensures that the points are ordered as top-left, top-right, bottom-left, and bottom-right, which is useful for later perspective transformation.</a:t>
            </a:r>
            <a:endParaRPr>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74151"/>
              </a:solidFill>
              <a:latin typeface="Times New Roman"/>
              <a:ea typeface="Times New Roman"/>
              <a:cs typeface="Times New Roman"/>
              <a:sym typeface="Times New Roman"/>
            </a:endParaRPr>
          </a:p>
        </p:txBody>
      </p:sp>
      <p:sp>
        <p:nvSpPr>
          <p:cNvPr id="206" name="Google Shape;206;p34"/>
          <p:cNvSpPr txBox="1"/>
          <p:nvPr/>
        </p:nvSpPr>
        <p:spPr>
          <a:xfrm>
            <a:off x="4394225" y="2654800"/>
            <a:ext cx="4205100" cy="2356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u="sng">
                <a:solidFill>
                  <a:srgbClr val="374151"/>
                </a:solidFill>
                <a:latin typeface="Times New Roman"/>
                <a:ea typeface="Times New Roman"/>
                <a:cs typeface="Times New Roman"/>
                <a:sym typeface="Times New Roman"/>
              </a:rPr>
              <a:t>SPLIT CELLS</a:t>
            </a:r>
            <a:endParaRPr b="1" u="sng">
              <a:solidFill>
                <a:srgbClr val="37415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a:solidFill>
                  <a:srgbClr val="374151"/>
                </a:solidFill>
                <a:latin typeface="Times New Roman"/>
                <a:ea typeface="Times New Roman"/>
                <a:cs typeface="Times New Roman"/>
                <a:sym typeface="Times New Roman"/>
              </a:rPr>
              <a:t>This function is intended to split the Sudoku puzzle grid into individual cells. It assumes that the input image (img) is a 9x9 grid, and it splits the image into 81 smaller cells (9 rows x 9 columns).</a:t>
            </a:r>
            <a:endParaRPr>
              <a:solidFill>
                <a:srgbClr val="37415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374151"/>
              </a:buClr>
              <a:buSzPts val="1400"/>
              <a:buFont typeface="Times New Roman"/>
              <a:buChar char="●"/>
            </a:pPr>
            <a:r>
              <a:rPr lang="en">
                <a:solidFill>
                  <a:srgbClr val="374151"/>
                </a:solidFill>
                <a:latin typeface="Times New Roman"/>
                <a:ea typeface="Times New Roman"/>
                <a:cs typeface="Times New Roman"/>
                <a:sym typeface="Times New Roman"/>
              </a:rPr>
              <a:t>The resulting list of </a:t>
            </a:r>
            <a:r>
              <a:rPr lang="en" u="sng">
                <a:solidFill>
                  <a:srgbClr val="374151"/>
                </a:solidFill>
                <a:latin typeface="Times New Roman"/>
                <a:ea typeface="Times New Roman"/>
                <a:cs typeface="Times New Roman"/>
                <a:sym typeface="Times New Roman"/>
              </a:rPr>
              <a:t>cells can be further processed to extract information </a:t>
            </a:r>
            <a:r>
              <a:rPr lang="en">
                <a:solidFill>
                  <a:srgbClr val="374151"/>
                </a:solidFill>
                <a:latin typeface="Times New Roman"/>
                <a:ea typeface="Times New Roman"/>
                <a:cs typeface="Times New Roman"/>
                <a:sym typeface="Times New Roman"/>
              </a:rPr>
              <a:t>from each cell, such as detecting digits.</a:t>
            </a:r>
            <a:endParaRPr>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74151"/>
              </a:solidFill>
              <a:latin typeface="Times New Roman"/>
              <a:ea typeface="Times New Roman"/>
              <a:cs typeface="Times New Roman"/>
              <a:sym typeface="Times New Roman"/>
            </a:endParaRPr>
          </a:p>
        </p:txBody>
      </p:sp>
      <p:sp>
        <p:nvSpPr>
          <p:cNvPr id="207" name="Google Shape;207;p34"/>
          <p:cNvSpPr txBox="1"/>
          <p:nvPr/>
        </p:nvSpPr>
        <p:spPr>
          <a:xfrm>
            <a:off x="307725" y="493350"/>
            <a:ext cx="34437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latin typeface="Times New Roman"/>
              <a:ea typeface="Times New Roman"/>
              <a:cs typeface="Times New Roman"/>
              <a:sym typeface="Times New Roman"/>
            </a:endParaRPr>
          </a:p>
        </p:txBody>
      </p:sp>
      <p:sp>
        <p:nvSpPr>
          <p:cNvPr id="208" name="Google Shape;208;p34"/>
          <p:cNvSpPr/>
          <p:nvPr/>
        </p:nvSpPr>
        <p:spPr>
          <a:xfrm>
            <a:off x="539775" y="351000"/>
            <a:ext cx="2979600" cy="75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PURPOSE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4788650" y="923288"/>
            <a:ext cx="3571875" cy="3457575"/>
          </a:xfrm>
          <a:prstGeom prst="rect">
            <a:avLst/>
          </a:prstGeom>
          <a:noFill/>
          <a:ln cap="flat" cmpd="sng" w="9525">
            <a:solidFill>
              <a:schemeClr val="dk2"/>
            </a:solidFill>
            <a:prstDash val="solid"/>
            <a:round/>
            <a:headEnd len="sm" w="sm" type="none"/>
            <a:tailEnd len="sm" w="sm" type="none"/>
          </a:ln>
        </p:spPr>
      </p:pic>
      <p:pic>
        <p:nvPicPr>
          <p:cNvPr id="214" name="Google Shape;214;p35"/>
          <p:cNvPicPr preferRelativeResize="0"/>
          <p:nvPr/>
        </p:nvPicPr>
        <p:blipFill>
          <a:blip r:embed="rId4">
            <a:alphaModFix/>
          </a:blip>
          <a:stretch>
            <a:fillRect/>
          </a:stretch>
        </p:blipFill>
        <p:spPr>
          <a:xfrm>
            <a:off x="248000" y="951863"/>
            <a:ext cx="3543300" cy="3400425"/>
          </a:xfrm>
          <a:prstGeom prst="rect">
            <a:avLst/>
          </a:prstGeom>
          <a:noFill/>
          <a:ln cap="flat" cmpd="sng" w="9525">
            <a:solidFill>
              <a:schemeClr val="dk2"/>
            </a:solidFill>
            <a:prstDash val="solid"/>
            <a:round/>
            <a:headEnd len="sm" w="sm" type="none"/>
            <a:tailEnd len="sm" w="sm" type="none"/>
          </a:ln>
        </p:spPr>
      </p:pic>
      <p:sp>
        <p:nvSpPr>
          <p:cNvPr id="215" name="Google Shape;215;p35"/>
          <p:cNvSpPr txBox="1"/>
          <p:nvPr/>
        </p:nvSpPr>
        <p:spPr>
          <a:xfrm>
            <a:off x="415425" y="165250"/>
            <a:ext cx="2811600" cy="401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Original</a:t>
            </a:r>
            <a:endParaRPr b="1" sz="2000">
              <a:solidFill>
                <a:schemeClr val="dk1"/>
              </a:solidFill>
              <a:latin typeface="Times New Roman"/>
              <a:ea typeface="Times New Roman"/>
              <a:cs typeface="Times New Roman"/>
              <a:sym typeface="Times New Roman"/>
            </a:endParaRPr>
          </a:p>
        </p:txBody>
      </p:sp>
      <p:sp>
        <p:nvSpPr>
          <p:cNvPr id="216" name="Google Shape;216;p35"/>
          <p:cNvSpPr txBox="1"/>
          <p:nvPr/>
        </p:nvSpPr>
        <p:spPr>
          <a:xfrm>
            <a:off x="5171025" y="176800"/>
            <a:ext cx="3029700" cy="3786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Times New Roman"/>
                <a:ea typeface="Times New Roman"/>
                <a:cs typeface="Times New Roman"/>
                <a:sym typeface="Times New Roman"/>
              </a:rPr>
              <a:t>Final</a:t>
            </a:r>
            <a:endParaRPr b="1" sz="2000">
              <a:latin typeface="Times New Roman"/>
              <a:ea typeface="Times New Roman"/>
              <a:cs typeface="Times New Roman"/>
              <a:sym typeface="Times New Roman"/>
            </a:endParaRPr>
          </a:p>
        </p:txBody>
      </p:sp>
      <p:sp>
        <p:nvSpPr>
          <p:cNvPr id="217" name="Google Shape;217;p35"/>
          <p:cNvSpPr/>
          <p:nvPr/>
        </p:nvSpPr>
        <p:spPr>
          <a:xfrm>
            <a:off x="4007825" y="2422775"/>
            <a:ext cx="564300" cy="149100"/>
          </a:xfrm>
          <a:prstGeom prst="rightArrow">
            <a:avLst>
              <a:gd fmla="val 1710" name="adj1"/>
              <a:gd fmla="val 50000" name="adj2"/>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3">
            <a:alphaModFix/>
          </a:blip>
          <a:stretch>
            <a:fillRect/>
          </a:stretch>
        </p:blipFill>
        <p:spPr>
          <a:xfrm>
            <a:off x="179437" y="229975"/>
            <a:ext cx="5827587" cy="4406225"/>
          </a:xfrm>
          <a:prstGeom prst="rect">
            <a:avLst/>
          </a:prstGeom>
          <a:noFill/>
          <a:ln cap="flat" cmpd="sng" w="9525">
            <a:solidFill>
              <a:schemeClr val="dk2"/>
            </a:solidFill>
            <a:prstDash val="solid"/>
            <a:round/>
            <a:headEnd len="sm" w="sm" type="none"/>
            <a:tailEnd len="sm" w="sm" type="none"/>
          </a:ln>
        </p:spPr>
      </p:pic>
      <p:sp>
        <p:nvSpPr>
          <p:cNvPr id="223" name="Google Shape;223;p36"/>
          <p:cNvSpPr txBox="1"/>
          <p:nvPr>
            <p:ph idx="4294967295" type="body"/>
          </p:nvPr>
        </p:nvSpPr>
        <p:spPr>
          <a:xfrm>
            <a:off x="6107375" y="1750050"/>
            <a:ext cx="2830800" cy="878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200"/>
              </a:spcAft>
              <a:buSzPts val="688"/>
              <a:buNone/>
            </a:pPr>
            <a:r>
              <a:rPr b="1" lang="en" sz="2000">
                <a:latin typeface="Times New Roman"/>
                <a:ea typeface="Times New Roman"/>
                <a:cs typeface="Times New Roman"/>
                <a:sym typeface="Times New Roman"/>
              </a:rPr>
              <a:t>IMPORTING THE PUZZLE</a:t>
            </a:r>
            <a:endParaRPr b="1" sz="20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7"/>
          <p:cNvPicPr preferRelativeResize="0"/>
          <p:nvPr/>
        </p:nvPicPr>
        <p:blipFill>
          <a:blip r:embed="rId3">
            <a:alphaModFix/>
          </a:blip>
          <a:stretch>
            <a:fillRect/>
          </a:stretch>
        </p:blipFill>
        <p:spPr>
          <a:xfrm>
            <a:off x="409800" y="152400"/>
            <a:ext cx="8363424" cy="4838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493425" y="171450"/>
            <a:ext cx="5425775" cy="4800600"/>
          </a:xfrm>
          <a:prstGeom prst="rect">
            <a:avLst/>
          </a:prstGeom>
          <a:noFill/>
          <a:ln cap="flat" cmpd="sng" w="9525">
            <a:solidFill>
              <a:schemeClr val="dk2"/>
            </a:solidFill>
            <a:prstDash val="solid"/>
            <a:round/>
            <a:headEnd len="sm" w="sm" type="none"/>
            <a:tailEnd len="sm" w="sm" type="none"/>
          </a:ln>
        </p:spPr>
      </p:pic>
      <p:sp>
        <p:nvSpPr>
          <p:cNvPr id="234" name="Google Shape;234;p38"/>
          <p:cNvSpPr txBox="1"/>
          <p:nvPr/>
        </p:nvSpPr>
        <p:spPr>
          <a:xfrm>
            <a:off x="6839175" y="2011400"/>
            <a:ext cx="1756200" cy="752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Display image</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9"/>
          <p:cNvPicPr preferRelativeResize="0"/>
          <p:nvPr/>
        </p:nvPicPr>
        <p:blipFill>
          <a:blip r:embed="rId3">
            <a:alphaModFix/>
          </a:blip>
          <a:stretch>
            <a:fillRect/>
          </a:stretch>
        </p:blipFill>
        <p:spPr>
          <a:xfrm>
            <a:off x="412725" y="142100"/>
            <a:ext cx="4450600" cy="1334400"/>
          </a:xfrm>
          <a:prstGeom prst="rect">
            <a:avLst/>
          </a:prstGeom>
          <a:noFill/>
          <a:ln cap="flat" cmpd="sng" w="9525">
            <a:solidFill>
              <a:schemeClr val="dk2"/>
            </a:solidFill>
            <a:prstDash val="solid"/>
            <a:round/>
            <a:headEnd len="sm" w="sm" type="none"/>
            <a:tailEnd len="sm" w="sm" type="none"/>
          </a:ln>
        </p:spPr>
      </p:pic>
      <p:pic>
        <p:nvPicPr>
          <p:cNvPr id="240" name="Google Shape;240;p39"/>
          <p:cNvPicPr preferRelativeResize="0"/>
          <p:nvPr/>
        </p:nvPicPr>
        <p:blipFill>
          <a:blip r:embed="rId4">
            <a:alphaModFix/>
          </a:blip>
          <a:stretch>
            <a:fillRect/>
          </a:stretch>
        </p:blipFill>
        <p:spPr>
          <a:xfrm>
            <a:off x="412725" y="1622850"/>
            <a:ext cx="4523775" cy="3257550"/>
          </a:xfrm>
          <a:prstGeom prst="rect">
            <a:avLst/>
          </a:prstGeom>
          <a:noFill/>
          <a:ln cap="flat" cmpd="sng" w="9525">
            <a:solidFill>
              <a:schemeClr val="dk2"/>
            </a:solidFill>
            <a:prstDash val="solid"/>
            <a:round/>
            <a:headEnd len="sm" w="sm" type="none"/>
            <a:tailEnd len="sm" w="sm" type="none"/>
          </a:ln>
        </p:spPr>
      </p:pic>
      <p:sp>
        <p:nvSpPr>
          <p:cNvPr id="241" name="Google Shape;241;p39"/>
          <p:cNvSpPr txBox="1"/>
          <p:nvPr/>
        </p:nvSpPr>
        <p:spPr>
          <a:xfrm>
            <a:off x="5673575" y="1965425"/>
            <a:ext cx="3000000" cy="80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Times New Roman"/>
                <a:ea typeface="Times New Roman"/>
                <a:cs typeface="Times New Roman"/>
                <a:sym typeface="Times New Roman"/>
              </a:rPr>
              <a:t>CELL SPLITTING AND CLASSIFY THE DIGITS</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12" y="1209675"/>
            <a:ext cx="4067175" cy="3933825"/>
          </a:xfrm>
          <a:prstGeom prst="rect">
            <a:avLst/>
          </a:prstGeom>
          <a:noFill/>
          <a:ln>
            <a:noFill/>
          </a:ln>
        </p:spPr>
      </p:pic>
      <p:sp>
        <p:nvSpPr>
          <p:cNvPr id="247" name="Google Shape;247;p40"/>
          <p:cNvSpPr txBox="1"/>
          <p:nvPr/>
        </p:nvSpPr>
        <p:spPr>
          <a:xfrm>
            <a:off x="812175" y="559000"/>
            <a:ext cx="2347200" cy="5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Times New Roman"/>
                <a:ea typeface="Times New Roman"/>
                <a:cs typeface="Times New Roman"/>
                <a:sym typeface="Times New Roman"/>
              </a:rPr>
              <a:t>SPLITTED CELL</a:t>
            </a:r>
            <a:endParaRPr b="1" sz="2100">
              <a:solidFill>
                <a:schemeClr val="dk2"/>
              </a:solidFill>
              <a:latin typeface="Times New Roman"/>
              <a:ea typeface="Times New Roman"/>
              <a:cs typeface="Times New Roman"/>
              <a:sym typeface="Times New Roman"/>
            </a:endParaRPr>
          </a:p>
        </p:txBody>
      </p:sp>
      <p:pic>
        <p:nvPicPr>
          <p:cNvPr id="248" name="Google Shape;248;p40"/>
          <p:cNvPicPr preferRelativeResize="0"/>
          <p:nvPr/>
        </p:nvPicPr>
        <p:blipFill>
          <a:blip r:embed="rId4">
            <a:alphaModFix/>
          </a:blip>
          <a:stretch>
            <a:fillRect/>
          </a:stretch>
        </p:blipFill>
        <p:spPr>
          <a:xfrm>
            <a:off x="5076825" y="1209675"/>
            <a:ext cx="4067175" cy="3895725"/>
          </a:xfrm>
          <a:prstGeom prst="rect">
            <a:avLst/>
          </a:prstGeom>
          <a:noFill/>
          <a:ln>
            <a:noFill/>
          </a:ln>
        </p:spPr>
      </p:pic>
      <p:sp>
        <p:nvSpPr>
          <p:cNvPr id="249" name="Google Shape;249;p40"/>
          <p:cNvSpPr txBox="1"/>
          <p:nvPr/>
        </p:nvSpPr>
        <p:spPr>
          <a:xfrm>
            <a:off x="5908913" y="611250"/>
            <a:ext cx="2403000" cy="5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CROPPED CELL</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1"/>
          <p:cNvPicPr preferRelativeResize="0"/>
          <p:nvPr/>
        </p:nvPicPr>
        <p:blipFill>
          <a:blip r:embed="rId3">
            <a:alphaModFix/>
          </a:blip>
          <a:stretch>
            <a:fillRect/>
          </a:stretch>
        </p:blipFill>
        <p:spPr>
          <a:xfrm>
            <a:off x="319675" y="409325"/>
            <a:ext cx="5035000" cy="4577125"/>
          </a:xfrm>
          <a:prstGeom prst="rect">
            <a:avLst/>
          </a:prstGeom>
          <a:noFill/>
          <a:ln cap="flat" cmpd="sng" w="9525">
            <a:solidFill>
              <a:schemeClr val="dk2"/>
            </a:solidFill>
            <a:prstDash val="solid"/>
            <a:round/>
            <a:headEnd len="sm" w="sm" type="none"/>
            <a:tailEnd len="sm" w="sm" type="none"/>
          </a:ln>
        </p:spPr>
      </p:pic>
      <p:sp>
        <p:nvSpPr>
          <p:cNvPr id="255" name="Google Shape;255;p41"/>
          <p:cNvSpPr txBox="1"/>
          <p:nvPr/>
        </p:nvSpPr>
        <p:spPr>
          <a:xfrm>
            <a:off x="5673575" y="1965425"/>
            <a:ext cx="3000000" cy="4926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2"/>
                </a:solidFill>
                <a:latin typeface="Times New Roman"/>
                <a:ea typeface="Times New Roman"/>
                <a:cs typeface="Times New Roman"/>
                <a:sym typeface="Times New Roman"/>
              </a:rPr>
              <a:t>OCR</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246500" y="344975"/>
            <a:ext cx="6220351" cy="4265349"/>
          </a:xfrm>
          <a:prstGeom prst="rect">
            <a:avLst/>
          </a:prstGeom>
          <a:noFill/>
          <a:ln cap="flat" cmpd="sng" w="9525">
            <a:solidFill>
              <a:schemeClr val="dk2"/>
            </a:solidFill>
            <a:prstDash val="solid"/>
            <a:round/>
            <a:headEnd len="sm" w="sm" type="none"/>
            <a:tailEnd len="sm" w="sm" type="none"/>
          </a:ln>
        </p:spPr>
      </p:pic>
      <p:sp>
        <p:nvSpPr>
          <p:cNvPr id="80" name="Google Shape;80;p15"/>
          <p:cNvSpPr txBox="1"/>
          <p:nvPr/>
        </p:nvSpPr>
        <p:spPr>
          <a:xfrm>
            <a:off x="7048250" y="1896425"/>
            <a:ext cx="1672800" cy="8781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IMPORT LIBRARIES</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2"/>
          <p:cNvPicPr preferRelativeResize="0"/>
          <p:nvPr/>
        </p:nvPicPr>
        <p:blipFill>
          <a:blip r:embed="rId3">
            <a:alphaModFix/>
          </a:blip>
          <a:stretch>
            <a:fillRect/>
          </a:stretch>
        </p:blipFill>
        <p:spPr>
          <a:xfrm>
            <a:off x="152400" y="152400"/>
            <a:ext cx="3937300" cy="4838701"/>
          </a:xfrm>
          <a:prstGeom prst="rect">
            <a:avLst/>
          </a:prstGeom>
          <a:noFill/>
          <a:ln cap="flat" cmpd="sng" w="9525">
            <a:solidFill>
              <a:schemeClr val="dk2"/>
            </a:solidFill>
            <a:prstDash val="solid"/>
            <a:round/>
            <a:headEnd len="sm" w="sm" type="none"/>
            <a:tailEnd len="sm" w="sm" type="none"/>
          </a:ln>
        </p:spPr>
      </p:pic>
      <p:pic>
        <p:nvPicPr>
          <p:cNvPr id="261" name="Google Shape;261;p42"/>
          <p:cNvPicPr preferRelativeResize="0"/>
          <p:nvPr/>
        </p:nvPicPr>
        <p:blipFill>
          <a:blip r:embed="rId4">
            <a:alphaModFix/>
          </a:blip>
          <a:stretch>
            <a:fillRect/>
          </a:stretch>
        </p:blipFill>
        <p:spPr>
          <a:xfrm>
            <a:off x="4486975" y="2011400"/>
            <a:ext cx="4348976" cy="2539375"/>
          </a:xfrm>
          <a:prstGeom prst="rect">
            <a:avLst/>
          </a:prstGeom>
          <a:noFill/>
          <a:ln cap="flat" cmpd="sng" w="9525">
            <a:solidFill>
              <a:schemeClr val="dk2"/>
            </a:solidFill>
            <a:prstDash val="solid"/>
            <a:round/>
            <a:headEnd len="sm" w="sm" type="none"/>
            <a:tailEnd len="sm" w="sm" type="none"/>
          </a:ln>
        </p:spPr>
      </p:pic>
      <p:sp>
        <p:nvSpPr>
          <p:cNvPr id="262" name="Google Shape;262;p42"/>
          <p:cNvSpPr txBox="1"/>
          <p:nvPr/>
        </p:nvSpPr>
        <p:spPr>
          <a:xfrm>
            <a:off x="4758775" y="704650"/>
            <a:ext cx="3700800" cy="800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Times New Roman"/>
                <a:ea typeface="Times New Roman"/>
                <a:cs typeface="Times New Roman"/>
                <a:sym typeface="Times New Roman"/>
              </a:rPr>
              <a:t>Generate</a:t>
            </a:r>
            <a:r>
              <a:rPr b="1" lang="en" sz="2000">
                <a:solidFill>
                  <a:schemeClr val="dk2"/>
                </a:solidFill>
                <a:latin typeface="Times New Roman"/>
                <a:ea typeface="Times New Roman"/>
                <a:cs typeface="Times New Roman"/>
                <a:sym typeface="Times New Roman"/>
              </a:rPr>
              <a:t> array from image and generate a solved array</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403325" y="403300"/>
            <a:ext cx="4282275" cy="4428450"/>
          </a:xfrm>
          <a:prstGeom prst="rect">
            <a:avLst/>
          </a:prstGeom>
          <a:noFill/>
          <a:ln cap="flat" cmpd="sng" w="9525">
            <a:solidFill>
              <a:schemeClr val="dk2"/>
            </a:solidFill>
            <a:prstDash val="solid"/>
            <a:round/>
            <a:headEnd len="sm" w="sm" type="none"/>
            <a:tailEnd len="sm" w="sm" type="none"/>
          </a:ln>
        </p:spPr>
      </p:pic>
      <p:sp>
        <p:nvSpPr>
          <p:cNvPr id="268" name="Google Shape;268;p43"/>
          <p:cNvSpPr txBox="1"/>
          <p:nvPr/>
        </p:nvSpPr>
        <p:spPr>
          <a:xfrm>
            <a:off x="5448775" y="1980050"/>
            <a:ext cx="3345300" cy="1066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Times New Roman"/>
                <a:ea typeface="Times New Roman"/>
                <a:cs typeface="Times New Roman"/>
                <a:sym typeface="Times New Roman"/>
              </a:rPr>
              <a:t>Comparison and final image display</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4"/>
          <p:cNvPicPr preferRelativeResize="0"/>
          <p:nvPr/>
        </p:nvPicPr>
        <p:blipFill>
          <a:blip r:embed="rId3">
            <a:alphaModFix/>
          </a:blip>
          <a:stretch>
            <a:fillRect/>
          </a:stretch>
        </p:blipFill>
        <p:spPr>
          <a:xfrm>
            <a:off x="382400" y="585450"/>
            <a:ext cx="4933950" cy="3876675"/>
          </a:xfrm>
          <a:prstGeom prst="rect">
            <a:avLst/>
          </a:prstGeom>
          <a:noFill/>
          <a:ln cap="flat" cmpd="sng" w="9525">
            <a:solidFill>
              <a:schemeClr val="dk2"/>
            </a:solidFill>
            <a:prstDash val="solid"/>
            <a:round/>
            <a:headEnd len="sm" w="sm" type="none"/>
            <a:tailEnd len="sm" w="sm" type="none"/>
          </a:ln>
        </p:spPr>
      </p:pic>
      <p:sp>
        <p:nvSpPr>
          <p:cNvPr id="274" name="Google Shape;274;p44"/>
          <p:cNvSpPr txBox="1"/>
          <p:nvPr/>
        </p:nvSpPr>
        <p:spPr>
          <a:xfrm>
            <a:off x="5542850" y="2143050"/>
            <a:ext cx="3376800" cy="8574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Times New Roman"/>
                <a:ea typeface="Times New Roman"/>
                <a:cs typeface="Times New Roman"/>
                <a:sym typeface="Times New Roman"/>
              </a:rPr>
              <a:t>Solved sudoku image Generation</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5"/>
          <p:cNvPicPr preferRelativeResize="0"/>
          <p:nvPr/>
        </p:nvPicPr>
        <p:blipFill>
          <a:blip r:embed="rId3">
            <a:alphaModFix/>
          </a:blip>
          <a:stretch>
            <a:fillRect/>
          </a:stretch>
        </p:blipFill>
        <p:spPr>
          <a:xfrm>
            <a:off x="4988775" y="1075475"/>
            <a:ext cx="3847175" cy="3666375"/>
          </a:xfrm>
          <a:prstGeom prst="rect">
            <a:avLst/>
          </a:prstGeom>
          <a:noFill/>
          <a:ln>
            <a:noFill/>
          </a:ln>
        </p:spPr>
      </p:pic>
      <p:sp>
        <p:nvSpPr>
          <p:cNvPr id="280" name="Google Shape;280;p45"/>
          <p:cNvSpPr txBox="1"/>
          <p:nvPr/>
        </p:nvSpPr>
        <p:spPr>
          <a:xfrm>
            <a:off x="5302400" y="370075"/>
            <a:ext cx="3418500" cy="418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Final solved sudoku</a:t>
            </a:r>
            <a:endParaRPr b="1" sz="1800">
              <a:solidFill>
                <a:schemeClr val="dk2"/>
              </a:solidFill>
              <a:latin typeface="Times New Roman"/>
              <a:ea typeface="Times New Roman"/>
              <a:cs typeface="Times New Roman"/>
              <a:sym typeface="Times New Roman"/>
            </a:endParaRPr>
          </a:p>
        </p:txBody>
      </p:sp>
      <p:pic>
        <p:nvPicPr>
          <p:cNvPr id="281" name="Google Shape;281;p45"/>
          <p:cNvPicPr preferRelativeResize="0"/>
          <p:nvPr/>
        </p:nvPicPr>
        <p:blipFill>
          <a:blip r:embed="rId4">
            <a:alphaModFix/>
          </a:blip>
          <a:stretch>
            <a:fillRect/>
          </a:stretch>
        </p:blipFill>
        <p:spPr>
          <a:xfrm>
            <a:off x="466050" y="1075475"/>
            <a:ext cx="3666375" cy="3666375"/>
          </a:xfrm>
          <a:prstGeom prst="rect">
            <a:avLst/>
          </a:prstGeom>
          <a:noFill/>
          <a:ln>
            <a:noFill/>
          </a:ln>
        </p:spPr>
      </p:pic>
      <p:sp>
        <p:nvSpPr>
          <p:cNvPr id="282" name="Google Shape;282;p45"/>
          <p:cNvSpPr txBox="1"/>
          <p:nvPr/>
        </p:nvSpPr>
        <p:spPr>
          <a:xfrm>
            <a:off x="589988" y="370075"/>
            <a:ext cx="3418500" cy="4182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Times New Roman"/>
                <a:ea typeface="Times New Roman"/>
                <a:cs typeface="Times New Roman"/>
                <a:sym typeface="Times New Roman"/>
              </a:rPr>
              <a:t>Original</a:t>
            </a:r>
            <a:r>
              <a:rPr b="1" lang="en" sz="1800">
                <a:solidFill>
                  <a:schemeClr val="dk2"/>
                </a:solidFill>
                <a:latin typeface="Times New Roman"/>
                <a:ea typeface="Times New Roman"/>
                <a:cs typeface="Times New Roman"/>
                <a:sym typeface="Times New Roman"/>
              </a:rPr>
              <a:t> </a:t>
            </a:r>
            <a:r>
              <a:rPr b="1" lang="en" sz="1800">
                <a:solidFill>
                  <a:schemeClr val="dk2"/>
                </a:solidFill>
                <a:latin typeface="Times New Roman"/>
                <a:ea typeface="Times New Roman"/>
                <a:cs typeface="Times New Roman"/>
                <a:sym typeface="Times New Roman"/>
              </a:rPr>
              <a:t>sudoku</a:t>
            </a:r>
            <a:endParaRPr b="1" sz="1800">
              <a:solidFill>
                <a:schemeClr val="dk2"/>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nvSpPr>
        <p:spPr>
          <a:xfrm>
            <a:off x="1571150" y="2285400"/>
            <a:ext cx="5737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120">
                <a:solidFill>
                  <a:srgbClr val="000000"/>
                </a:solidFill>
                <a:latin typeface="Times New Roman"/>
                <a:ea typeface="Times New Roman"/>
                <a:cs typeface="Times New Roman"/>
                <a:sym typeface="Times New Roman"/>
              </a:rPr>
              <a:t>Thank you!</a:t>
            </a:r>
            <a:endParaRPr sz="4120">
              <a:solidFill>
                <a:srgbClr val="000000"/>
              </a:solidFill>
              <a:latin typeface="Times New Roman"/>
              <a:ea typeface="Times New Roman"/>
              <a:cs typeface="Times New Roman"/>
              <a:sym typeface="Times New Roman"/>
            </a:endParaRPr>
          </a:p>
        </p:txBody>
      </p:sp>
      <p:sp>
        <p:nvSpPr>
          <p:cNvPr id="288" name="Google Shape;288;p46"/>
          <p:cNvSpPr/>
          <p:nvPr/>
        </p:nvSpPr>
        <p:spPr>
          <a:xfrm>
            <a:off x="-1412800" y="0"/>
            <a:ext cx="11705700" cy="200100"/>
          </a:xfrm>
          <a:prstGeom prst="mathMinus">
            <a:avLst>
              <a:gd fmla="val 47801" name="adj1"/>
            </a:avLst>
          </a:prstGeom>
          <a:solidFill>
            <a:srgbClr val="EEEEEE"/>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89" name="Google Shape;289;p46"/>
          <p:cNvSpPr/>
          <p:nvPr/>
        </p:nvSpPr>
        <p:spPr>
          <a:xfrm rot="5400000">
            <a:off x="-3200000" y="2471700"/>
            <a:ext cx="6841500" cy="200100"/>
          </a:xfrm>
          <a:prstGeom prst="mathMinus">
            <a:avLst>
              <a:gd fmla="val 47801" name="adj1"/>
            </a:avLst>
          </a:prstGeom>
          <a:solidFill>
            <a:srgbClr val="EEEEEE"/>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90" name="Google Shape;290;p46"/>
          <p:cNvSpPr/>
          <p:nvPr/>
        </p:nvSpPr>
        <p:spPr>
          <a:xfrm rot="5400000">
            <a:off x="5356450" y="2471700"/>
            <a:ext cx="6841500" cy="200100"/>
          </a:xfrm>
          <a:prstGeom prst="mathMinus">
            <a:avLst>
              <a:gd fmla="val 47801" name="adj1"/>
            </a:avLst>
          </a:prstGeom>
          <a:solidFill>
            <a:srgbClr val="EEEEEE"/>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91" name="Google Shape;291;p46"/>
          <p:cNvSpPr/>
          <p:nvPr/>
        </p:nvSpPr>
        <p:spPr>
          <a:xfrm>
            <a:off x="-1280850" y="4943400"/>
            <a:ext cx="11705700" cy="200100"/>
          </a:xfrm>
          <a:prstGeom prst="mathMinus">
            <a:avLst>
              <a:gd fmla="val 47801" name="adj1"/>
            </a:avLst>
          </a:prstGeom>
          <a:solidFill>
            <a:srgbClr val="EEEEEE"/>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152400" y="152400"/>
            <a:ext cx="5160451" cy="2419350"/>
          </a:xfrm>
          <a:prstGeom prst="rect">
            <a:avLst/>
          </a:prstGeom>
          <a:noFill/>
          <a:ln cap="flat" cmpd="sng" w="9525">
            <a:solidFill>
              <a:schemeClr val="dk2"/>
            </a:solidFill>
            <a:prstDash val="solid"/>
            <a:round/>
            <a:headEnd len="sm" w="sm" type="none"/>
            <a:tailEnd len="sm" w="sm" type="none"/>
          </a:ln>
        </p:spPr>
      </p:pic>
      <p:pic>
        <p:nvPicPr>
          <p:cNvPr id="86" name="Google Shape;86;p16"/>
          <p:cNvPicPr preferRelativeResize="0"/>
          <p:nvPr/>
        </p:nvPicPr>
        <p:blipFill>
          <a:blip r:embed="rId4">
            <a:alphaModFix/>
          </a:blip>
          <a:stretch>
            <a:fillRect/>
          </a:stretch>
        </p:blipFill>
        <p:spPr>
          <a:xfrm>
            <a:off x="152400" y="2670025"/>
            <a:ext cx="5108200" cy="2139600"/>
          </a:xfrm>
          <a:prstGeom prst="rect">
            <a:avLst/>
          </a:prstGeom>
          <a:noFill/>
          <a:ln cap="flat" cmpd="sng" w="9525">
            <a:solidFill>
              <a:schemeClr val="dk2"/>
            </a:solidFill>
            <a:prstDash val="solid"/>
            <a:round/>
            <a:headEnd len="sm" w="sm" type="none"/>
            <a:tailEnd len="sm" w="sm" type="none"/>
          </a:ln>
        </p:spPr>
      </p:pic>
      <p:sp>
        <p:nvSpPr>
          <p:cNvPr id="87" name="Google Shape;87;p16"/>
          <p:cNvSpPr txBox="1"/>
          <p:nvPr/>
        </p:nvSpPr>
        <p:spPr>
          <a:xfrm>
            <a:off x="5950575" y="1938225"/>
            <a:ext cx="2739000" cy="9828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Times New Roman"/>
                <a:ea typeface="Times New Roman"/>
                <a:cs typeface="Times New Roman"/>
                <a:sym typeface="Times New Roman"/>
              </a:rPr>
              <a:t>Creating digits directory</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b="0" l="0" r="77145" t="0"/>
          <a:stretch/>
        </p:blipFill>
        <p:spPr>
          <a:xfrm>
            <a:off x="141450" y="283775"/>
            <a:ext cx="1229275" cy="4314825"/>
          </a:xfrm>
          <a:prstGeom prst="rect">
            <a:avLst/>
          </a:prstGeom>
          <a:noFill/>
          <a:ln cap="flat" cmpd="sng" w="9525">
            <a:solidFill>
              <a:schemeClr val="dk2"/>
            </a:solidFill>
            <a:prstDash val="solid"/>
            <a:round/>
            <a:headEnd len="sm" w="sm" type="none"/>
            <a:tailEnd len="sm" w="sm" type="none"/>
          </a:ln>
        </p:spPr>
      </p:pic>
      <p:pic>
        <p:nvPicPr>
          <p:cNvPr id="93" name="Google Shape;93;p17"/>
          <p:cNvPicPr preferRelativeResize="0"/>
          <p:nvPr/>
        </p:nvPicPr>
        <p:blipFill>
          <a:blip r:embed="rId4">
            <a:alphaModFix/>
          </a:blip>
          <a:stretch>
            <a:fillRect/>
          </a:stretch>
        </p:blipFill>
        <p:spPr>
          <a:xfrm>
            <a:off x="1577850" y="835288"/>
            <a:ext cx="7248626" cy="3649700"/>
          </a:xfrm>
          <a:prstGeom prst="rect">
            <a:avLst/>
          </a:prstGeom>
          <a:noFill/>
          <a:ln cap="flat" cmpd="sng" w="9525">
            <a:solidFill>
              <a:schemeClr val="dk2"/>
            </a:solidFill>
            <a:prstDash val="solid"/>
            <a:round/>
            <a:headEnd len="sm" w="sm" type="none"/>
            <a:tailEnd len="sm" w="sm" type="none"/>
          </a:ln>
        </p:spPr>
      </p:pic>
      <p:sp>
        <p:nvSpPr>
          <p:cNvPr id="94" name="Google Shape;94;p17"/>
          <p:cNvSpPr txBox="1"/>
          <p:nvPr/>
        </p:nvSpPr>
        <p:spPr>
          <a:xfrm>
            <a:off x="3078221" y="179575"/>
            <a:ext cx="3690000" cy="503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DIGIT DATASET</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2489850" y="180375"/>
            <a:ext cx="4164300" cy="5727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Times New Roman"/>
                <a:ea typeface="Times New Roman"/>
                <a:cs typeface="Times New Roman"/>
                <a:sym typeface="Times New Roman"/>
              </a:rPr>
              <a:t>LOADING DATA </a:t>
            </a:r>
            <a:endParaRPr b="1"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20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sp>
        <p:nvSpPr>
          <p:cNvPr id="100" name="Google Shape;100;p18"/>
          <p:cNvSpPr txBox="1"/>
          <p:nvPr>
            <p:ph idx="1" type="body"/>
          </p:nvPr>
        </p:nvSpPr>
        <p:spPr>
          <a:xfrm>
            <a:off x="311700" y="1143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899300" y="4270425"/>
            <a:ext cx="4878850" cy="478225"/>
          </a:xfrm>
          <a:prstGeom prst="rect">
            <a:avLst/>
          </a:prstGeom>
          <a:noFill/>
          <a:ln cap="flat" cmpd="sng" w="9525">
            <a:solidFill>
              <a:schemeClr val="dk1"/>
            </a:solidFill>
            <a:prstDash val="solid"/>
            <a:round/>
            <a:headEnd len="sm" w="sm" type="none"/>
            <a:tailEnd len="sm" w="sm" type="none"/>
          </a:ln>
        </p:spPr>
      </p:pic>
      <p:sp>
        <p:nvSpPr>
          <p:cNvPr id="102" name="Google Shape;102;p18"/>
          <p:cNvSpPr txBox="1"/>
          <p:nvPr/>
        </p:nvSpPr>
        <p:spPr>
          <a:xfrm>
            <a:off x="899300" y="3808725"/>
            <a:ext cx="977700" cy="461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Economica"/>
                <a:ea typeface="Economica"/>
                <a:cs typeface="Economica"/>
                <a:sym typeface="Economica"/>
              </a:rPr>
              <a:t>Output:</a:t>
            </a:r>
            <a:endParaRPr b="1" sz="1800">
              <a:solidFill>
                <a:schemeClr val="dk1"/>
              </a:solidFill>
              <a:latin typeface="Economica"/>
              <a:ea typeface="Economica"/>
              <a:cs typeface="Economica"/>
              <a:sym typeface="Economica"/>
            </a:endParaRPr>
          </a:p>
        </p:txBody>
      </p:sp>
      <p:pic>
        <p:nvPicPr>
          <p:cNvPr id="103" name="Google Shape;103;p18"/>
          <p:cNvPicPr preferRelativeResize="0"/>
          <p:nvPr/>
        </p:nvPicPr>
        <p:blipFill>
          <a:blip r:embed="rId4">
            <a:alphaModFix/>
          </a:blip>
          <a:stretch>
            <a:fillRect/>
          </a:stretch>
        </p:blipFill>
        <p:spPr>
          <a:xfrm>
            <a:off x="899300" y="1094400"/>
            <a:ext cx="7016226" cy="27143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750050" y="445025"/>
            <a:ext cx="3626700" cy="5727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SPLITTING DATASET </a:t>
            </a:r>
            <a:endParaRPr b="1" sz="2000">
              <a:latin typeface="Times New Roman"/>
              <a:ea typeface="Times New Roman"/>
              <a:cs typeface="Times New Roman"/>
              <a:sym typeface="Times New Roman"/>
            </a:endParaRPr>
          </a:p>
        </p:txBody>
      </p:sp>
      <p:sp>
        <p:nvSpPr>
          <p:cNvPr id="109" name="Google Shape;109;p19"/>
          <p:cNvSpPr txBox="1"/>
          <p:nvPr>
            <p:ph idx="1" type="body"/>
          </p:nvPr>
        </p:nvSpPr>
        <p:spPr>
          <a:xfrm>
            <a:off x="398563" y="1226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a:p>
        </p:txBody>
      </p:sp>
      <p:pic>
        <p:nvPicPr>
          <p:cNvPr id="110" name="Google Shape;110;p19"/>
          <p:cNvPicPr preferRelativeResize="0"/>
          <p:nvPr/>
        </p:nvPicPr>
        <p:blipFill>
          <a:blip r:embed="rId3">
            <a:alphaModFix/>
          </a:blip>
          <a:stretch>
            <a:fillRect/>
          </a:stretch>
        </p:blipFill>
        <p:spPr>
          <a:xfrm>
            <a:off x="950125" y="3679875"/>
            <a:ext cx="6581674" cy="889000"/>
          </a:xfrm>
          <a:prstGeom prst="rect">
            <a:avLst/>
          </a:prstGeom>
          <a:noFill/>
          <a:ln cap="flat" cmpd="sng" w="9525">
            <a:solidFill>
              <a:srgbClr val="000000"/>
            </a:solidFill>
            <a:prstDash val="solid"/>
            <a:round/>
            <a:headEnd len="sm" w="sm" type="none"/>
            <a:tailEnd len="sm" w="sm" type="none"/>
          </a:ln>
        </p:spPr>
      </p:pic>
      <p:sp>
        <p:nvSpPr>
          <p:cNvPr id="111" name="Google Shape;111;p19"/>
          <p:cNvSpPr txBox="1"/>
          <p:nvPr/>
        </p:nvSpPr>
        <p:spPr>
          <a:xfrm>
            <a:off x="950125" y="3218175"/>
            <a:ext cx="19434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Economica"/>
                <a:ea typeface="Economica"/>
                <a:cs typeface="Economica"/>
                <a:sym typeface="Economica"/>
              </a:rPr>
              <a:t>Output:</a:t>
            </a:r>
            <a:endParaRPr sz="1800">
              <a:solidFill>
                <a:schemeClr val="dk1"/>
              </a:solidFill>
            </a:endParaRPr>
          </a:p>
        </p:txBody>
      </p:sp>
      <p:pic>
        <p:nvPicPr>
          <p:cNvPr id="112" name="Google Shape;112;p19"/>
          <p:cNvPicPr preferRelativeResize="0"/>
          <p:nvPr/>
        </p:nvPicPr>
        <p:blipFill>
          <a:blip r:embed="rId4">
            <a:alphaModFix/>
          </a:blip>
          <a:stretch>
            <a:fillRect/>
          </a:stretch>
        </p:blipFill>
        <p:spPr>
          <a:xfrm>
            <a:off x="224825" y="1355275"/>
            <a:ext cx="8694349" cy="1358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idx="1" type="body"/>
          </p:nvPr>
        </p:nvSpPr>
        <p:spPr>
          <a:xfrm>
            <a:off x="311700" y="713150"/>
            <a:ext cx="8520600" cy="42465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What is pre-processing and why to pre-process the image?</a:t>
            </a:r>
            <a:endParaRPr b="1"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688"/>
              <a:buFont typeface="Arial"/>
              <a:buNone/>
            </a:pPr>
            <a:r>
              <a:rPr lang="en" sz="1500">
                <a:solidFill>
                  <a:srgbClr val="374151"/>
                </a:solidFill>
                <a:latin typeface="Times New Roman"/>
                <a:ea typeface="Times New Roman"/>
                <a:cs typeface="Times New Roman"/>
                <a:sym typeface="Times New Roman"/>
              </a:rPr>
              <a:t>Data preprocessing is a crucial step in the data analysis and machine learning pipeline. It involves cleaning, transforming, and organizing raw data into a format that is suitable for analysis or training machine learning models. The goal of data preprocessing is to enhance the quality of the data and to ensure that it is in a form that can be effectively used for the specific task.</a:t>
            </a:r>
            <a:endParaRPr sz="1500">
              <a:solidFill>
                <a:srgbClr val="374151"/>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1"/>
              </a:buClr>
              <a:buSzPts val="688"/>
              <a:buFont typeface="Arial"/>
              <a:buNone/>
            </a:pPr>
            <a:r>
              <a:t/>
            </a:r>
            <a:endParaRPr sz="1500">
              <a:solidFill>
                <a:srgbClr val="374151"/>
              </a:solidFill>
              <a:latin typeface="Times New Roman"/>
              <a:ea typeface="Times New Roman"/>
              <a:cs typeface="Times New Roman"/>
              <a:sym typeface="Times New Roman"/>
            </a:endParaRPr>
          </a:p>
          <a:p>
            <a:pPr indent="0" lvl="0" marL="457200" rtl="0" algn="l">
              <a:lnSpc>
                <a:spcPct val="105000"/>
              </a:lnSpc>
              <a:spcBef>
                <a:spcPts val="0"/>
              </a:spcBef>
              <a:spcAft>
                <a:spcPts val="0"/>
              </a:spcAft>
              <a:buClr>
                <a:schemeClr val="dk1"/>
              </a:buClr>
              <a:buSzPts val="1100"/>
              <a:buFont typeface="Arial"/>
              <a:buNone/>
            </a:pPr>
            <a:r>
              <a:t/>
            </a:r>
            <a:endParaRPr b="1" sz="1500">
              <a:solidFill>
                <a:srgbClr val="374151"/>
              </a:solidFill>
              <a:latin typeface="Times New Roman"/>
              <a:ea typeface="Times New Roman"/>
              <a:cs typeface="Times New Roman"/>
              <a:sym typeface="Times New Roman"/>
            </a:endParaRPr>
          </a:p>
          <a:p>
            <a:pPr indent="-323850" lvl="0" marL="457200" rtl="0" algn="l">
              <a:lnSpc>
                <a:spcPct val="10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 What is neural network ?</a:t>
            </a:r>
            <a:endParaRPr b="1" sz="15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688"/>
              <a:buFont typeface="Arial"/>
              <a:buNone/>
            </a:pPr>
            <a:r>
              <a:rPr lang="en" sz="1500">
                <a:solidFill>
                  <a:srgbClr val="374151"/>
                </a:solidFill>
                <a:latin typeface="Times New Roman"/>
                <a:ea typeface="Times New Roman"/>
                <a:cs typeface="Times New Roman"/>
                <a:sym typeface="Times New Roman"/>
              </a:rPr>
              <a:t>A neural network, in the context of machine learning and artificial intelligence, is a computational model inspired by the way biological neural networks in the human brain work. Neural networks are used to learn patterns and relationships in data, and they excel at tasks such as image and speech recognition, natural language processing.</a:t>
            </a:r>
            <a:endParaRPr sz="1500">
              <a:solidFill>
                <a:srgbClr val="374151"/>
              </a:solidFill>
              <a:latin typeface="Times New Roman"/>
              <a:ea typeface="Times New Roman"/>
              <a:cs typeface="Times New Roman"/>
              <a:sym typeface="Times New Roman"/>
            </a:endParaRPr>
          </a:p>
          <a:p>
            <a:pPr indent="0" lvl="0" marL="0" rtl="0" algn="l">
              <a:lnSpc>
                <a:spcPct val="105000"/>
              </a:lnSpc>
              <a:spcBef>
                <a:spcPts val="1200"/>
              </a:spcBef>
              <a:spcAft>
                <a:spcPts val="0"/>
              </a:spcAft>
              <a:buClr>
                <a:schemeClr val="dk1"/>
              </a:buClr>
              <a:buSzPts val="688"/>
              <a:buFont typeface="Arial"/>
              <a:buNone/>
            </a:pPr>
            <a:r>
              <a:t/>
            </a:r>
            <a:endParaRPr sz="1500">
              <a:solidFill>
                <a:srgbClr val="37415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600">
                <a:latin typeface="Times New Roman"/>
                <a:ea typeface="Times New Roman"/>
                <a:cs typeface="Times New Roman"/>
                <a:sym typeface="Times New Roman"/>
              </a:rPr>
              <a:t>Preprocessing the images for neural net </a:t>
            </a:r>
            <a:endParaRPr b="1" sz="2600">
              <a:latin typeface="Times New Roman"/>
              <a:ea typeface="Times New Roman"/>
              <a:cs typeface="Times New Roman"/>
              <a:sym typeface="Times New Roman"/>
            </a:endParaRPr>
          </a:p>
        </p:txBody>
      </p:sp>
      <p:pic>
        <p:nvPicPr>
          <p:cNvPr id="123" name="Google Shape;123;p21"/>
          <p:cNvPicPr preferRelativeResize="0"/>
          <p:nvPr/>
        </p:nvPicPr>
        <p:blipFill>
          <a:blip r:embed="rId3">
            <a:alphaModFix/>
          </a:blip>
          <a:stretch>
            <a:fillRect/>
          </a:stretch>
        </p:blipFill>
        <p:spPr>
          <a:xfrm>
            <a:off x="191850" y="1493300"/>
            <a:ext cx="8752174" cy="28553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